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3" r:id="rId3"/>
    <p:sldMasterId id="2147483655" r:id="rId4"/>
  </p:sldMasterIdLst>
  <p:notesMasterIdLst>
    <p:notesMasterId r:id="rId56"/>
  </p:notesMasterIdLst>
  <p:sldIdLst>
    <p:sldId id="750" r:id="rId5"/>
    <p:sldId id="749" r:id="rId6"/>
    <p:sldId id="738" r:id="rId7"/>
    <p:sldId id="763" r:id="rId8"/>
    <p:sldId id="773" r:id="rId9"/>
    <p:sldId id="723" r:id="rId10"/>
    <p:sldId id="691" r:id="rId11"/>
    <p:sldId id="745" r:id="rId12"/>
    <p:sldId id="748" r:id="rId13"/>
    <p:sldId id="746" r:id="rId14"/>
    <p:sldId id="747" r:id="rId15"/>
    <p:sldId id="698" r:id="rId16"/>
    <p:sldId id="764" r:id="rId17"/>
    <p:sldId id="732" r:id="rId18"/>
    <p:sldId id="751" r:id="rId19"/>
    <p:sldId id="760" r:id="rId20"/>
    <p:sldId id="755" r:id="rId21"/>
    <p:sldId id="728" r:id="rId22"/>
    <p:sldId id="752" r:id="rId23"/>
    <p:sldId id="753" r:id="rId24"/>
    <p:sldId id="754" r:id="rId25"/>
    <p:sldId id="766" r:id="rId26"/>
    <p:sldId id="767" r:id="rId27"/>
    <p:sldId id="768" r:id="rId28"/>
    <p:sldId id="759" r:id="rId29"/>
    <p:sldId id="765" r:id="rId30"/>
    <p:sldId id="758" r:id="rId31"/>
    <p:sldId id="730" r:id="rId32"/>
    <p:sldId id="725" r:id="rId33"/>
    <p:sldId id="735" r:id="rId34"/>
    <p:sldId id="771" r:id="rId35"/>
    <p:sldId id="699" r:id="rId36"/>
    <p:sldId id="729" r:id="rId37"/>
    <p:sldId id="701" r:id="rId38"/>
    <p:sldId id="700" r:id="rId39"/>
    <p:sldId id="704" r:id="rId40"/>
    <p:sldId id="761" r:id="rId41"/>
    <p:sldId id="743" r:id="rId42"/>
    <p:sldId id="705" r:id="rId43"/>
    <p:sldId id="719" r:id="rId44"/>
    <p:sldId id="708" r:id="rId45"/>
    <p:sldId id="709" r:id="rId46"/>
    <p:sldId id="762" r:id="rId47"/>
    <p:sldId id="710" r:id="rId48"/>
    <p:sldId id="774" r:id="rId49"/>
    <p:sldId id="711" r:id="rId50"/>
    <p:sldId id="721" r:id="rId51"/>
    <p:sldId id="720" r:id="rId52"/>
    <p:sldId id="772" r:id="rId53"/>
    <p:sldId id="769" r:id="rId54"/>
    <p:sldId id="770" r:id="rId55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9900"/>
    <a:srgbClr val="FF3300"/>
    <a:srgbClr val="FFFF00"/>
    <a:srgbClr val="6600CC"/>
    <a:srgbClr val="FF00FF"/>
    <a:srgbClr val="0080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80" autoAdjust="0"/>
    <p:restoredTop sz="90891" autoAdjust="0"/>
  </p:normalViewPr>
  <p:slideViewPr>
    <p:cSldViewPr snapToGrid="0">
      <p:cViewPr>
        <p:scale>
          <a:sx n="66" d="100"/>
          <a:sy n="66" d="100"/>
        </p:scale>
        <p:origin x="-2358" y="-414"/>
      </p:cViewPr>
      <p:guideLst>
        <p:guide orient="horz" pos="935"/>
        <p:guide pos="6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4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74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74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a typeface="宋体" pitchFamily="2" charset="-122"/>
              </a:defRPr>
            </a:lvl1pPr>
          </a:lstStyle>
          <a:p>
            <a:pPr>
              <a:defRPr/>
            </a:pPr>
            <a:fld id="{84660877-103B-477B-834A-4B9662FE84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785F32-A319-48B4-B986-B9739D7B21BC}" type="slidenum">
              <a:rPr lang="en-US" altLang="zh-CN"/>
              <a:pPr/>
              <a:t>38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A4DBDB-A696-43DA-BDE9-F07128462A10}" type="slidenum">
              <a:rPr lang="en-US" altLang="zh-CN"/>
              <a:pPr/>
              <a:t>40</a:t>
            </a:fld>
            <a:endParaRPr lang="en-US" altLang="zh-CN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384616-08CC-44FB-A71D-8C9B5435ECE5}" type="slidenum">
              <a:rPr lang="en-US" altLang="zh-CN"/>
              <a:pPr/>
              <a:t>47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22F4B3-57C7-4E5E-AB3E-37589F805565}" type="slidenum">
              <a:rPr lang="en-US" altLang="zh-CN"/>
              <a:pPr/>
              <a:t>48</a:t>
            </a:fld>
            <a:endParaRPr lang="en-US" altLang="zh-CN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66ADA0-9044-49C7-AE49-0461EC9066F5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EE65B9-6FD6-4D02-8F85-1F07A37214AA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C16462-3407-4EDD-B331-D58BDD1ED07B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9E3467E-D9C9-41B7-A95E-A15D149B268E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B6BAF7-9CD2-4496-956B-7CB115AAD318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52EF6F0-D469-4188-A81F-D0E3CF48A46E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8FE35B-E71E-46F8-99E0-C5D83676822B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B148A-0DE4-4578-95EF-9784D829D6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69959-64B7-4795-AB16-BA1FC955A7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2F64B-9ED6-4495-8ADE-B80C870A51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41A35-F776-41B0-94AE-30DDA81210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E6966-EA2C-4A98-87E3-E1D35828B0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B26EE-FF6F-4435-A230-EE6D991421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EBA31A8-4B03-49C5-B40C-530A53DC681E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76C683-0AA9-4C7B-B389-AD7308633F4F}" type="slidenum">
              <a:rPr lang="zh-CN" altLang="en-US"/>
              <a:pPr/>
              <a:t>‹#›</a:t>
            </a:fld>
            <a:endParaRPr lang="en-US" altLang="zh-CN"/>
          </a:p>
        </p:txBody>
      </p:sp>
      <p:grpSp>
        <p:nvGrpSpPr>
          <p:cNvPr id="5632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63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3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63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633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63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3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63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63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563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64BB6-496A-4C0A-AAA1-E29C05D3700E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E61B4-18E9-45F5-BE5B-BA52585E561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13A704-8099-43E9-9FC4-5A8CB6BFA457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E07A7-CD15-4F2F-9B3E-26EA5D891EA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44E21C-737D-4083-B2CF-A4A47E8B9E87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0917F-C3A3-4D3E-A5D5-69BCFB82898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27FB60-238F-4EA4-9BB0-8153D5954BBA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59D33-F325-4DEB-8A74-4AC1A37830C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0E476-CA6B-4044-9E78-8F324B8E730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B39D09-2796-4308-A00A-C4DF0B25D9B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E2793-FF42-4BB4-A0AD-CFD973946D3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29FB8E-B4C8-47B3-86B0-D565BB842208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2E786-D4FE-4CFA-A799-3DD1651E05F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01E53E-C062-4752-A6C0-6F859FF1FE15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DF8AD-2809-4BE6-A67E-80ECCC6B1BB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15F66-A6E2-43AE-B280-A6B9B84E367C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A5DD8-1B51-485B-8FB1-DE78C92057F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1F488F-BE1B-4F43-8647-DA2582EA3615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FD307-068E-4EC0-9305-7E28DB264A1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DE4F48-EC47-4143-8874-B67EDBBEC41B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1FE4-F1F1-48F0-A39D-88954930C6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7987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7987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7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987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7987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988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7988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88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988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988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7988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988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4EF3F81-6C1B-4D61-977F-8FF51FB4C1A0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7988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988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3A1F51-8254-45A5-B321-D98324DCF51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29998-7DD0-4540-A2B9-1D451E537315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7B7C1-BC69-4E0D-8BB7-CC8B43E2CC3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9AD3E0-EC3F-48A4-869C-9DD53CEF7100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A4FC9-F375-4E46-B547-243C485575F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1BDA2B-BD0E-4AA6-8E40-C5403BA4C56A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8DA08-9FC7-4880-B2AE-6E2E2806E84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7E6A-CE17-4E12-AB15-FCC35E3C52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89B767-9DD2-429B-8E84-7E47552EEB7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0891E-81D9-4886-A43A-60E1AC1FF07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7A01F4-876D-4DE8-B377-B85EFE8B410E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29B43-F8E7-48A9-99E2-91ABEBA65C3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FE49B7-AFAE-47A5-AE55-BAC4573F965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A559D-D96E-47AF-8A89-E5642A671C5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457B7-4BDB-4462-89EE-D3191588F827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47859-C3FE-465D-AF15-252779A4874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D07BFA-7B32-4EAE-BAA4-50E94343A7F0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C709A-0C3F-48C2-90BD-6CD69DC5115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EB83B-DE9E-491A-892F-1332E36DE98B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BAADC-2AEE-4E52-99BF-A5B8213D80B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80C481-F813-481B-8F9B-8513CC9A6CD7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521D9-31CB-46E4-91FD-FDDB9A9A23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8806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8806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06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807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8807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8807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8807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07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807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8807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8807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7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7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8808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8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8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8808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8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8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8808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8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8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8808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9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9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8809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9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9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8809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9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09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8809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09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0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8810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0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0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8810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0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0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8810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0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0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8811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1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1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8811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1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1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8811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1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1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8811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2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2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8812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2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2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8812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2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2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8812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2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3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8813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3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3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8813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3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3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8813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3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8813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4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814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814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4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4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814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4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4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814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4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5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815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5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5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815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5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5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8815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5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5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8816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6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6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8816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6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6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8816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6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6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8816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7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8817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8817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817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8817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8817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8817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7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7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7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8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8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8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8818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818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818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8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8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8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8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819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819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820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820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9FB3B19-74DD-4A14-AB27-79B708BD3D7F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8820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820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35ED5F-EBA8-47EF-88CF-B237243C4D3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0D4BB3-EFCA-4B3F-B3EE-F6801311EF60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02CEE-AE80-41DD-907B-E07395FE733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81E1B1-B761-499E-A4C4-BC2A447026F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378F1-2DA4-4B01-8ABA-B245F4F9D75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8761D-2B5B-4DD2-AB97-4BDFB153E8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B028CA-5738-430E-AFF9-C29DB218ED4A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F2BFE-D9D2-4504-986F-C09A4AF1B10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E79C8-18F5-42EC-9207-01A712621D16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982D5-5FE6-4F4F-80A5-79E1AA51F7F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AC07AE-B9C9-46DF-B75A-7B2C80763267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31415-00B5-402D-9C75-544AD20F365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908EB1-DFAA-40B5-A5A8-FC76BEE5DDF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C097A-8423-4B78-9458-49B6296718A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0398C2-DC33-4D18-8736-B6A3B34C62E5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4AD6C-24A2-4CD1-88F2-FFE5590F36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C1B30-311C-45DA-986C-C84403338D0B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1F703-D634-43B3-95C3-A3CA2F02AFE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B96E7-931E-435C-94C2-EA5FA23542BD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F6135-17A7-4EE5-A3CF-05BCF483EF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D21F76-5EE9-41B5-8245-B6B6B7674A21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37D93-1CF2-4EE9-AEC8-FAC490B9707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C946C-D4E6-41E1-8D00-074BFC326F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9C95F-9660-46BE-9DF2-08A4095F5E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2AD51-9402-4DD7-8F95-484BEB779F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1DDDE-B7B2-458A-B2DD-388CFB7864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62BF-CBBB-4603-83C5-8953CBF0E9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a typeface="+mn-ea"/>
              </a:defRPr>
            </a:lvl1pPr>
          </a:lstStyle>
          <a:p>
            <a:pPr>
              <a:defRPr/>
            </a:pPr>
            <a:fld id="{19A78530-8E1F-437C-9AD1-3D410F57D1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59" r:id="rId11"/>
    <p:sldLayoutId id="2147483658" r:id="rId12"/>
    <p:sldLayoutId id="2147483657" r:id="rId13"/>
    <p:sldLayoutId id="214748370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  <a:ea typeface="+mn-ea"/>
              </a:defRPr>
            </a:lvl1pPr>
          </a:lstStyle>
          <a:p>
            <a:fld id="{DB1E99AA-9F6D-4F5D-8C28-205A885311CC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fld id="{477637C0-1195-4E10-9C53-61A2FEB59F51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53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53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53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3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553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53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3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3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53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53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53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553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53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3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53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553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zh-CN" altLang="en-US" sz="2400" b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885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  <a:ea typeface="+mn-ea"/>
              </a:defRPr>
            </a:lvl1pPr>
          </a:lstStyle>
          <a:p>
            <a:fld id="{D26FCE9D-0224-4CA1-887F-900EFB869971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7886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7886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fld id="{823EBF31-E804-4091-960C-FE12FAB42BF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8704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704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04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704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04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704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705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05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8705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8705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705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705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705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8705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705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5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6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706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6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6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706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6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6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706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6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6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707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7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7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707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7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7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707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7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7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707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8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8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708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8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8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708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8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8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708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8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9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709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9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9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709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9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9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709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9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09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710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0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0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710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0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0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710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0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0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710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1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1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711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1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1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711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1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1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711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1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8712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712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8712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712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2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2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712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2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2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712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3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3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713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3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3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713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3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3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713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3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4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714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4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4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714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4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4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714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4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4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715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5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8715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715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5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8715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5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5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5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5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6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717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717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717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717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  <a:ea typeface="+mn-ea"/>
              </a:defRPr>
            </a:lvl1pPr>
          </a:lstStyle>
          <a:p>
            <a:fld id="{D63ABDA2-65C6-4C84-B758-8BA73B7452AC}" type="datetimeFigureOut">
              <a:rPr lang="zh-CN" altLang="en-US"/>
              <a:pPr/>
              <a:t>2017/10/16</a:t>
            </a:fld>
            <a:endParaRPr lang="en-US" altLang="zh-CN"/>
          </a:p>
        </p:txBody>
      </p:sp>
      <p:sp>
        <p:nvSpPr>
          <p:cNvPr id="8718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8718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fld id="{237B976A-9617-4EC9-B5B3-20631BF04C9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4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audio" Target="../media/audio6.wav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&#22823;&#38647;\e9b51c3417f7481283e9f820e953801b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image.baidu.com/i?ct=503316480&amp;z=0&amp;tn=baiduimagedetail&amp;word=%D2%A6%C3%F7&amp;in=28757&amp;cl=2&amp;cm=1&amp;sc=0&amp;lm=-1&amp;pn=46&amp;rn=1&amp;di=795259620&amp;ln=2000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3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9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2.gif"/><Relationship Id="rId4" Type="http://schemas.openxmlformats.org/officeDocument/2006/relationships/audio" Target="../media/audio1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3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audio" Target="../media/audio3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0.em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audio" Target="../media/audio4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audio" Target="../media/audio5.wav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/>
          <p:cNvSpPr>
            <a:spLocks noChangeArrowheads="1" noChangeShapeType="1" noTextEdit="1"/>
          </p:cNvSpPr>
          <p:nvPr/>
        </p:nvSpPr>
        <p:spPr bwMode="auto">
          <a:xfrm>
            <a:off x="917575" y="1878013"/>
            <a:ext cx="7475538" cy="1724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smtClean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天才＝</a:t>
            </a:r>
            <a:r>
              <a:rPr lang="en-US" altLang="zh-CN" sz="3600" b="1" kern="10" smtClean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99%</a:t>
            </a:r>
            <a:r>
              <a:rPr lang="zh-CN" altLang="en-US" sz="3600" b="1" kern="10" smtClean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的汗水＋</a:t>
            </a:r>
            <a:r>
              <a:rPr lang="en-US" altLang="zh-CN" sz="3600" b="1" kern="10" smtClean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1%</a:t>
            </a:r>
            <a:r>
              <a:rPr lang="zh-CN" altLang="en-US" sz="3600" b="1" kern="10" smtClean="0"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的灵感</a:t>
            </a:r>
            <a:endParaRPr lang="zh-CN" altLang="en-US" sz="3600" b="1" kern="10"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黑体"/>
              <a:ea typeface="黑体"/>
            </a:endParaRPr>
          </a:p>
        </p:txBody>
      </p:sp>
      <p:pic>
        <p:nvPicPr>
          <p:cNvPr id="53251" name="Picture 3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5138" y="-269875"/>
            <a:ext cx="9752013" cy="7313613"/>
          </a:xfrm>
          <a:prstGeom prst="rect">
            <a:avLst/>
          </a:prstGeom>
          <a:noFill/>
        </p:spPr>
      </p:pic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493713" y="1411288"/>
            <a:ext cx="7475537" cy="1724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天才＝</a:t>
            </a:r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99%</a:t>
            </a:r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的汗水＋</a:t>
            </a:r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1%</a:t>
            </a:r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的灵感</a:t>
            </a:r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V="1">
            <a:off x="2263775" y="3133725"/>
            <a:ext cx="827088" cy="444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5675313" y="3135313"/>
            <a:ext cx="5810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60363" y="4926013"/>
            <a:ext cx="247491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/>
              <a:t>五年级三班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532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738" name="Group 2"/>
          <p:cNvGrpSpPr>
            <a:grpSpLocks/>
          </p:cNvGrpSpPr>
          <p:nvPr/>
        </p:nvGrpSpPr>
        <p:grpSpPr bwMode="auto">
          <a:xfrm>
            <a:off x="1879600" y="3724275"/>
            <a:ext cx="950913" cy="1050925"/>
            <a:chOff x="0" y="0"/>
            <a:chExt cx="599" cy="662"/>
          </a:xfrm>
        </p:grpSpPr>
        <p:sp>
          <p:nvSpPr>
            <p:cNvPr id="9268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1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9269" name="Text Box 4"/>
            <p:cNvSpPr txBox="1">
              <a:spLocks noChangeArrowheads="1"/>
            </p:cNvSpPr>
            <p:nvPr/>
          </p:nvSpPr>
          <p:spPr bwMode="auto">
            <a:xfrm>
              <a:off x="38" y="335"/>
              <a:ext cx="56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9270" name="Text Box 5"/>
            <p:cNvSpPr txBox="1">
              <a:spLocks noChangeArrowheads="1"/>
            </p:cNvSpPr>
            <p:nvPr/>
          </p:nvSpPr>
          <p:spPr bwMode="auto">
            <a:xfrm>
              <a:off x="168" y="4"/>
              <a:ext cx="3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28</a:t>
              </a:r>
            </a:p>
          </p:txBody>
        </p:sp>
        <p:sp>
          <p:nvSpPr>
            <p:cNvPr id="9271" name="Line 6"/>
            <p:cNvSpPr>
              <a:spLocks noChangeShapeType="1"/>
            </p:cNvSpPr>
            <p:nvPr/>
          </p:nvSpPr>
          <p:spPr bwMode="auto">
            <a:xfrm>
              <a:off x="95" y="329"/>
              <a:ext cx="452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56743" name="Text Box 7"/>
          <p:cNvSpPr txBox="1">
            <a:spLocks noChangeArrowheads="1"/>
          </p:cNvSpPr>
          <p:nvPr/>
        </p:nvSpPr>
        <p:spPr bwMode="auto">
          <a:xfrm>
            <a:off x="2833688" y="3892550"/>
            <a:ext cx="3284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写作：</a:t>
            </a:r>
            <a:r>
              <a:rPr lang="en-US" altLang="zh-CN" sz="3600"/>
              <a:t>28</a:t>
            </a:r>
          </a:p>
        </p:txBody>
      </p:sp>
      <p:sp>
        <p:nvSpPr>
          <p:cNvPr id="756744" name="Text Box 8"/>
          <p:cNvSpPr txBox="1">
            <a:spLocks noChangeArrowheads="1"/>
          </p:cNvSpPr>
          <p:nvPr/>
        </p:nvSpPr>
        <p:spPr bwMode="auto">
          <a:xfrm>
            <a:off x="306388" y="5535613"/>
            <a:ext cx="448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读作</a:t>
            </a:r>
            <a:r>
              <a:rPr lang="en-US" altLang="zh-CN" sz="3600"/>
              <a:t>:</a:t>
            </a:r>
            <a:r>
              <a:rPr lang="zh-CN" altLang="en-US" sz="3600"/>
              <a:t>百分之二十八</a:t>
            </a:r>
          </a:p>
        </p:txBody>
      </p:sp>
      <p:sp>
        <p:nvSpPr>
          <p:cNvPr id="756745" name="Line 9"/>
          <p:cNvSpPr>
            <a:spLocks noChangeShapeType="1"/>
          </p:cNvSpPr>
          <p:nvPr/>
        </p:nvSpPr>
        <p:spPr bwMode="auto">
          <a:xfrm flipH="1">
            <a:off x="5721350" y="4470400"/>
            <a:ext cx="14288" cy="88582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56746" name="Text Box 10"/>
          <p:cNvSpPr txBox="1">
            <a:spLocks noChangeArrowheads="1"/>
          </p:cNvSpPr>
          <p:nvPr/>
        </p:nvSpPr>
        <p:spPr bwMode="auto">
          <a:xfrm>
            <a:off x="4594225" y="5346700"/>
            <a:ext cx="2354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>
                <a:solidFill>
                  <a:srgbClr val="FF3300"/>
                </a:solidFill>
              </a:rPr>
              <a:t>百分号</a:t>
            </a:r>
          </a:p>
        </p:txBody>
      </p:sp>
      <p:graphicFrame>
        <p:nvGraphicFramePr>
          <p:cNvPr id="756780" name="Group 44"/>
          <p:cNvGraphicFramePr>
            <a:graphicFrameLocks noGrp="1"/>
          </p:cNvGraphicFramePr>
          <p:nvPr>
            <p:ph/>
          </p:nvPr>
        </p:nvGraphicFramePr>
        <p:xfrm>
          <a:off x="495300" y="407988"/>
          <a:ext cx="8388350" cy="2783143"/>
        </p:xfrm>
        <a:graphic>
          <a:graphicData uri="http://schemas.openxmlformats.org/drawingml/2006/table">
            <a:tbl>
              <a:tblPr/>
              <a:tblGrid>
                <a:gridCol w="1079500"/>
                <a:gridCol w="2476500"/>
                <a:gridCol w="2416175"/>
                <a:gridCol w="2416175"/>
              </a:tblGrid>
              <a:tr h="668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品种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实验种子数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发芽种子数占实验种子数的几分之几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二号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三号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6774" name="Rectangle 38"/>
          <p:cNvSpPr>
            <a:spLocks noChangeArrowheads="1"/>
          </p:cNvSpPr>
          <p:nvPr/>
        </p:nvSpPr>
        <p:spPr bwMode="auto">
          <a:xfrm>
            <a:off x="1339850" y="3827463"/>
            <a:ext cx="688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4000"/>
              <a:t>＝</a:t>
            </a:r>
          </a:p>
        </p:txBody>
      </p:sp>
      <p:grpSp>
        <p:nvGrpSpPr>
          <p:cNvPr id="756775" name="Group 39"/>
          <p:cNvGrpSpPr>
            <a:grpSpLocks/>
          </p:cNvGrpSpPr>
          <p:nvPr/>
        </p:nvGrpSpPr>
        <p:grpSpPr bwMode="auto">
          <a:xfrm>
            <a:off x="774700" y="3702050"/>
            <a:ext cx="577850" cy="969963"/>
            <a:chOff x="0" y="0"/>
            <a:chExt cx="364" cy="611"/>
          </a:xfrm>
        </p:grpSpPr>
        <p:sp>
          <p:nvSpPr>
            <p:cNvPr id="9265" name="Text Box 40"/>
            <p:cNvSpPr txBox="1">
              <a:spLocks noChangeArrowheads="1"/>
            </p:cNvSpPr>
            <p:nvPr/>
          </p:nvSpPr>
          <p:spPr bwMode="auto">
            <a:xfrm>
              <a:off x="0" y="284"/>
              <a:ext cx="3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25</a:t>
              </a:r>
            </a:p>
          </p:txBody>
        </p:sp>
        <p:sp>
          <p:nvSpPr>
            <p:cNvPr id="9266" name="Line 41"/>
            <p:cNvSpPr>
              <a:spLocks noChangeShapeType="1"/>
            </p:cNvSpPr>
            <p:nvPr/>
          </p:nvSpPr>
          <p:spPr bwMode="auto">
            <a:xfrm>
              <a:off x="6" y="320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9267" name="Text Box 42"/>
            <p:cNvSpPr txBox="1">
              <a:spLocks noChangeArrowheads="1"/>
            </p:cNvSpPr>
            <p:nvPr/>
          </p:nvSpPr>
          <p:spPr bwMode="auto">
            <a:xfrm>
              <a:off x="69" y="0"/>
              <a:ext cx="2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7</a:t>
              </a:r>
            </a:p>
          </p:txBody>
        </p:sp>
      </p:grpSp>
      <p:grpSp>
        <p:nvGrpSpPr>
          <p:cNvPr id="9252" name="Group 45"/>
          <p:cNvGrpSpPr>
            <a:grpSpLocks/>
          </p:cNvGrpSpPr>
          <p:nvPr/>
        </p:nvGrpSpPr>
        <p:grpSpPr bwMode="auto">
          <a:xfrm>
            <a:off x="7229475" y="2000250"/>
            <a:ext cx="463550" cy="715963"/>
            <a:chOff x="1858" y="784"/>
            <a:chExt cx="292" cy="451"/>
          </a:xfrm>
        </p:grpSpPr>
        <p:sp>
          <p:nvSpPr>
            <p:cNvPr id="9262" name="Text Box 46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9263" name="Text Box 47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9264" name="Line 48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9253" name="Group 57"/>
          <p:cNvGrpSpPr>
            <a:grpSpLocks/>
          </p:cNvGrpSpPr>
          <p:nvPr/>
        </p:nvGrpSpPr>
        <p:grpSpPr bwMode="auto">
          <a:xfrm>
            <a:off x="7534275" y="2595563"/>
            <a:ext cx="465138" cy="715962"/>
            <a:chOff x="1857" y="784"/>
            <a:chExt cx="293" cy="451"/>
          </a:xfrm>
        </p:grpSpPr>
        <p:sp>
          <p:nvSpPr>
            <p:cNvPr id="9259" name="Text Box 58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50</a:t>
              </a:r>
            </a:p>
          </p:txBody>
        </p:sp>
        <p:sp>
          <p:nvSpPr>
            <p:cNvPr id="9260" name="Text Box 59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11</a:t>
              </a:r>
            </a:p>
          </p:txBody>
        </p:sp>
        <p:sp>
          <p:nvSpPr>
            <p:cNvPr id="9261" name="Line 60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9254" name="Group 61"/>
          <p:cNvGrpSpPr>
            <a:grpSpLocks/>
          </p:cNvGrpSpPr>
          <p:nvPr/>
        </p:nvGrpSpPr>
        <p:grpSpPr bwMode="auto">
          <a:xfrm>
            <a:off x="7489825" y="1593850"/>
            <a:ext cx="477838" cy="787400"/>
            <a:chOff x="2286" y="1315"/>
            <a:chExt cx="301" cy="496"/>
          </a:xfrm>
        </p:grpSpPr>
        <p:sp>
          <p:nvSpPr>
            <p:cNvPr id="9256" name="Text Box 63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9257" name="Text Box 64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9258" name="Line 65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56802" name="Rectangle 66"/>
          <p:cNvSpPr>
            <a:spLocks noChangeArrowheads="1"/>
          </p:cNvSpPr>
          <p:nvPr/>
        </p:nvSpPr>
        <p:spPr bwMode="auto">
          <a:xfrm>
            <a:off x="5345113" y="3810000"/>
            <a:ext cx="688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000"/>
              <a:t>℅</a:t>
            </a:r>
          </a:p>
        </p:txBody>
      </p:sp>
    </p:spTree>
  </p:cSld>
  <p:clrMapOvr>
    <a:masterClrMapping/>
  </p:clrMapOvr>
  <p:transition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67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67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67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68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567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6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6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6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7567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6744" grpId="0" autoUpdateAnimBg="0"/>
      <p:bldP spid="756745" grpId="0" animBg="1"/>
      <p:bldP spid="756746" grpId="0" autoUpdateAnimBg="0"/>
      <p:bldP spid="756774" grpId="0" autoUpdateAnimBg="0"/>
      <p:bldP spid="7568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62" name="Group 2"/>
          <p:cNvGrpSpPr>
            <a:grpSpLocks/>
          </p:cNvGrpSpPr>
          <p:nvPr/>
        </p:nvGrpSpPr>
        <p:grpSpPr bwMode="auto">
          <a:xfrm>
            <a:off x="1663700" y="3521075"/>
            <a:ext cx="950913" cy="1050925"/>
            <a:chOff x="0" y="0"/>
            <a:chExt cx="599" cy="662"/>
          </a:xfrm>
        </p:grpSpPr>
        <p:sp>
          <p:nvSpPr>
            <p:cNvPr id="10292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1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0293" name="Text Box 4"/>
            <p:cNvSpPr txBox="1">
              <a:spLocks noChangeArrowheads="1"/>
            </p:cNvSpPr>
            <p:nvPr/>
          </p:nvSpPr>
          <p:spPr bwMode="auto">
            <a:xfrm>
              <a:off x="38" y="335"/>
              <a:ext cx="56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0294" name="Text Box 5"/>
            <p:cNvSpPr txBox="1">
              <a:spLocks noChangeArrowheads="1"/>
            </p:cNvSpPr>
            <p:nvPr/>
          </p:nvSpPr>
          <p:spPr bwMode="auto">
            <a:xfrm>
              <a:off x="168" y="4"/>
              <a:ext cx="3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22</a:t>
              </a:r>
            </a:p>
          </p:txBody>
        </p:sp>
        <p:sp>
          <p:nvSpPr>
            <p:cNvPr id="10295" name="Line 6"/>
            <p:cNvSpPr>
              <a:spLocks noChangeShapeType="1"/>
            </p:cNvSpPr>
            <p:nvPr/>
          </p:nvSpPr>
          <p:spPr bwMode="auto">
            <a:xfrm>
              <a:off x="95" y="329"/>
              <a:ext cx="452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57767" name="Text Box 7"/>
          <p:cNvSpPr txBox="1">
            <a:spLocks noChangeArrowheads="1"/>
          </p:cNvSpPr>
          <p:nvPr/>
        </p:nvSpPr>
        <p:spPr bwMode="auto">
          <a:xfrm>
            <a:off x="2741613" y="3732213"/>
            <a:ext cx="2790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写作：</a:t>
            </a:r>
            <a:r>
              <a:rPr lang="en-US" altLang="zh-CN" sz="3600"/>
              <a:t>22</a:t>
            </a:r>
            <a:endParaRPr lang="en-US" altLang="zh-CN"/>
          </a:p>
        </p:txBody>
      </p:sp>
      <p:sp>
        <p:nvSpPr>
          <p:cNvPr id="757768" name="Text Box 8"/>
          <p:cNvSpPr txBox="1">
            <a:spLocks noChangeArrowheads="1"/>
          </p:cNvSpPr>
          <p:nvPr/>
        </p:nvSpPr>
        <p:spPr bwMode="auto">
          <a:xfrm>
            <a:off x="300038" y="5549900"/>
            <a:ext cx="4003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读作</a:t>
            </a:r>
            <a:r>
              <a:rPr lang="en-US" altLang="zh-CN" sz="3600"/>
              <a:t>:</a:t>
            </a:r>
            <a:r>
              <a:rPr lang="zh-CN" altLang="en-US" sz="3600"/>
              <a:t>百分之二十二</a:t>
            </a:r>
          </a:p>
        </p:txBody>
      </p:sp>
      <p:sp>
        <p:nvSpPr>
          <p:cNvPr id="757769" name="Line 9"/>
          <p:cNvSpPr>
            <a:spLocks noChangeShapeType="1"/>
          </p:cNvSpPr>
          <p:nvPr/>
        </p:nvSpPr>
        <p:spPr bwMode="auto">
          <a:xfrm flipH="1">
            <a:off x="5357813" y="4267200"/>
            <a:ext cx="14287" cy="88582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57770" name="Text Box 10"/>
          <p:cNvSpPr txBox="1">
            <a:spLocks noChangeArrowheads="1"/>
          </p:cNvSpPr>
          <p:nvPr/>
        </p:nvSpPr>
        <p:spPr bwMode="auto">
          <a:xfrm>
            <a:off x="4187825" y="5041900"/>
            <a:ext cx="2268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>
                <a:solidFill>
                  <a:srgbClr val="FF3300"/>
                </a:solidFill>
              </a:rPr>
              <a:t>百分号</a:t>
            </a:r>
          </a:p>
        </p:txBody>
      </p:sp>
      <p:graphicFrame>
        <p:nvGraphicFramePr>
          <p:cNvPr id="757806" name="Group 46"/>
          <p:cNvGraphicFramePr>
            <a:graphicFrameLocks noGrp="1"/>
          </p:cNvGraphicFramePr>
          <p:nvPr>
            <p:ph/>
          </p:nvPr>
        </p:nvGraphicFramePr>
        <p:xfrm>
          <a:off x="325438" y="288925"/>
          <a:ext cx="8510587" cy="3064131"/>
        </p:xfrm>
        <a:graphic>
          <a:graphicData uri="http://schemas.openxmlformats.org/drawingml/2006/table">
            <a:tbl>
              <a:tblPr/>
              <a:tblGrid>
                <a:gridCol w="1096962"/>
                <a:gridCol w="2511425"/>
                <a:gridCol w="2451100"/>
                <a:gridCol w="24511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品种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实验种子数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发芽种子数占实验种子数的几分之几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二号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三号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57798" name="Group 38"/>
          <p:cNvGrpSpPr>
            <a:grpSpLocks/>
          </p:cNvGrpSpPr>
          <p:nvPr/>
        </p:nvGrpSpPr>
        <p:grpSpPr bwMode="auto">
          <a:xfrm>
            <a:off x="569913" y="3567113"/>
            <a:ext cx="606425" cy="1041400"/>
            <a:chOff x="0" y="0"/>
            <a:chExt cx="382" cy="656"/>
          </a:xfrm>
        </p:grpSpPr>
        <p:sp>
          <p:nvSpPr>
            <p:cNvPr id="10289" name="Text Box 39"/>
            <p:cNvSpPr txBox="1">
              <a:spLocks noChangeArrowheads="1"/>
            </p:cNvSpPr>
            <p:nvPr/>
          </p:nvSpPr>
          <p:spPr bwMode="auto">
            <a:xfrm>
              <a:off x="0" y="0"/>
              <a:ext cx="3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11</a:t>
              </a:r>
            </a:p>
          </p:txBody>
        </p:sp>
        <p:sp>
          <p:nvSpPr>
            <p:cNvPr id="10290" name="Line 40"/>
            <p:cNvSpPr>
              <a:spLocks noChangeShapeType="1"/>
            </p:cNvSpPr>
            <p:nvPr/>
          </p:nvSpPr>
          <p:spPr bwMode="auto">
            <a:xfrm>
              <a:off x="16" y="302"/>
              <a:ext cx="36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0291" name="Text Box 41"/>
            <p:cNvSpPr txBox="1">
              <a:spLocks noChangeArrowheads="1"/>
            </p:cNvSpPr>
            <p:nvPr/>
          </p:nvSpPr>
          <p:spPr bwMode="auto">
            <a:xfrm>
              <a:off x="18" y="329"/>
              <a:ext cx="3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50</a:t>
              </a:r>
            </a:p>
          </p:txBody>
        </p:sp>
      </p:grpSp>
      <p:sp>
        <p:nvSpPr>
          <p:cNvPr id="757802" name="Rectangle 42"/>
          <p:cNvSpPr>
            <a:spLocks noChangeArrowheads="1"/>
          </p:cNvSpPr>
          <p:nvPr/>
        </p:nvSpPr>
        <p:spPr bwMode="auto">
          <a:xfrm>
            <a:off x="1109663" y="3646488"/>
            <a:ext cx="7413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4400" b="0"/>
              <a:t>＝</a:t>
            </a:r>
          </a:p>
        </p:txBody>
      </p:sp>
      <p:grpSp>
        <p:nvGrpSpPr>
          <p:cNvPr id="10276" name="Group 47"/>
          <p:cNvGrpSpPr>
            <a:grpSpLocks/>
          </p:cNvGrpSpPr>
          <p:nvPr/>
        </p:nvGrpSpPr>
        <p:grpSpPr bwMode="auto">
          <a:xfrm>
            <a:off x="7316788" y="2057400"/>
            <a:ext cx="463550" cy="715963"/>
            <a:chOff x="1858" y="784"/>
            <a:chExt cx="292" cy="451"/>
          </a:xfrm>
        </p:grpSpPr>
        <p:sp>
          <p:nvSpPr>
            <p:cNvPr id="10286" name="Text Box 48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10287" name="Text Box 49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10288" name="Line 50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10277" name="Group 55"/>
          <p:cNvGrpSpPr>
            <a:grpSpLocks/>
          </p:cNvGrpSpPr>
          <p:nvPr/>
        </p:nvGrpSpPr>
        <p:grpSpPr bwMode="auto">
          <a:xfrm>
            <a:off x="7389813" y="2711450"/>
            <a:ext cx="465137" cy="715963"/>
            <a:chOff x="1857" y="784"/>
            <a:chExt cx="293" cy="451"/>
          </a:xfrm>
        </p:grpSpPr>
        <p:sp>
          <p:nvSpPr>
            <p:cNvPr id="10283" name="Text Box 56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50</a:t>
              </a:r>
            </a:p>
          </p:txBody>
        </p:sp>
        <p:sp>
          <p:nvSpPr>
            <p:cNvPr id="10284" name="Text Box 57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11</a:t>
              </a:r>
            </a:p>
          </p:txBody>
        </p:sp>
        <p:sp>
          <p:nvSpPr>
            <p:cNvPr id="10285" name="Line 58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10278" name="Group 59"/>
          <p:cNvGrpSpPr>
            <a:grpSpLocks/>
          </p:cNvGrpSpPr>
          <p:nvPr/>
        </p:nvGrpSpPr>
        <p:grpSpPr bwMode="auto">
          <a:xfrm>
            <a:off x="8215313" y="1376363"/>
            <a:ext cx="477837" cy="787400"/>
            <a:chOff x="2286" y="1315"/>
            <a:chExt cx="301" cy="496"/>
          </a:xfrm>
        </p:grpSpPr>
        <p:sp>
          <p:nvSpPr>
            <p:cNvPr id="10280" name="Text Box 61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0281" name="Text Box 62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10282" name="Line 63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57824" name="Rectangle 64"/>
          <p:cNvSpPr>
            <a:spLocks noChangeArrowheads="1"/>
          </p:cNvSpPr>
          <p:nvPr/>
        </p:nvSpPr>
        <p:spPr bwMode="auto">
          <a:xfrm>
            <a:off x="5011738" y="3679825"/>
            <a:ext cx="688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000"/>
              <a:t>℅</a:t>
            </a:r>
          </a:p>
        </p:txBody>
      </p:sp>
    </p:spTree>
  </p:cSld>
  <p:clrMapOvr>
    <a:masterClrMapping/>
  </p:clrMapOvr>
  <p:transition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7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57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77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5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578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77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77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7577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68" grpId="0" autoUpdateAnimBg="0"/>
      <p:bldP spid="757769" grpId="0" animBg="1"/>
      <p:bldP spid="757770" grpId="0" autoUpdateAnimBg="0"/>
      <p:bldP spid="757802" grpId="0" autoUpdateAnimBg="0"/>
      <p:bldP spid="7578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23850" y="217488"/>
            <a:ext cx="8820150" cy="59039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zh-CN" sz="3600" b="0">
              <a:solidFill>
                <a:srgbClr val="FF3399"/>
              </a:solidFill>
            </a:endParaRPr>
          </a:p>
        </p:txBody>
      </p:sp>
      <p:sp>
        <p:nvSpPr>
          <p:cNvPr id="662531" name="Text Box 3"/>
          <p:cNvSpPr txBox="1">
            <a:spLocks noChangeArrowheads="1"/>
          </p:cNvSpPr>
          <p:nvPr/>
        </p:nvSpPr>
        <p:spPr bwMode="auto">
          <a:xfrm>
            <a:off x="554038" y="2420938"/>
            <a:ext cx="8353425" cy="1984375"/>
          </a:xfrm>
          <a:prstGeom prst="rect">
            <a:avLst/>
          </a:prstGeom>
          <a:solidFill>
            <a:srgbClr val="CCFFCC"/>
          </a:solidFill>
          <a:ln w="63500" algn="ctr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4000"/>
              <a:t>表示一个数是另一个数的百分之几的数，叫做</a:t>
            </a:r>
            <a:r>
              <a:rPr lang="zh-CN" altLang="en-US" sz="4000">
                <a:solidFill>
                  <a:srgbClr val="FF3300"/>
                </a:solidFill>
              </a:rPr>
              <a:t>百分数</a:t>
            </a:r>
            <a:r>
              <a:rPr lang="zh-CN" altLang="en-US" sz="4000"/>
              <a:t>。百分数也叫做</a:t>
            </a:r>
            <a:r>
              <a:rPr lang="zh-CN" altLang="en-US" sz="4000">
                <a:solidFill>
                  <a:srgbClr val="FF3300"/>
                </a:solidFill>
              </a:rPr>
              <a:t>百分比</a:t>
            </a:r>
            <a:r>
              <a:rPr lang="zh-CN" altLang="en-US" sz="4000"/>
              <a:t>或</a:t>
            </a:r>
            <a:r>
              <a:rPr lang="zh-CN" altLang="en-US" sz="4000">
                <a:solidFill>
                  <a:srgbClr val="FF3300"/>
                </a:solidFill>
              </a:rPr>
              <a:t>百分率。</a:t>
            </a:r>
          </a:p>
        </p:txBody>
      </p:sp>
      <p:grpSp>
        <p:nvGrpSpPr>
          <p:cNvPr id="662532" name="Group 4"/>
          <p:cNvGrpSpPr>
            <a:grpSpLocks/>
          </p:cNvGrpSpPr>
          <p:nvPr/>
        </p:nvGrpSpPr>
        <p:grpSpPr bwMode="auto">
          <a:xfrm>
            <a:off x="4321175" y="950913"/>
            <a:ext cx="714375" cy="884237"/>
            <a:chOff x="3860" y="1719"/>
            <a:chExt cx="450" cy="557"/>
          </a:xfrm>
        </p:grpSpPr>
        <p:sp>
          <p:nvSpPr>
            <p:cNvPr id="11300" name="Text Box 5"/>
            <p:cNvSpPr txBox="1">
              <a:spLocks noChangeArrowheads="1"/>
            </p:cNvSpPr>
            <p:nvPr/>
          </p:nvSpPr>
          <p:spPr bwMode="auto">
            <a:xfrm>
              <a:off x="3866" y="1719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1301" name="Text Box 6"/>
            <p:cNvSpPr txBox="1">
              <a:spLocks noChangeArrowheads="1"/>
            </p:cNvSpPr>
            <p:nvPr/>
          </p:nvSpPr>
          <p:spPr bwMode="auto">
            <a:xfrm>
              <a:off x="3860" y="1949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1302" name="Text Box 7"/>
            <p:cNvSpPr txBox="1">
              <a:spLocks noChangeArrowheads="1"/>
            </p:cNvSpPr>
            <p:nvPr/>
          </p:nvSpPr>
          <p:spPr bwMode="auto">
            <a:xfrm>
              <a:off x="3928" y="1722"/>
              <a:ext cx="338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28</a:t>
              </a:r>
            </a:p>
          </p:txBody>
        </p:sp>
        <p:sp>
          <p:nvSpPr>
            <p:cNvPr id="11303" name="Line 8"/>
            <p:cNvSpPr>
              <a:spLocks noChangeShapeType="1"/>
            </p:cNvSpPr>
            <p:nvPr/>
          </p:nvSpPr>
          <p:spPr bwMode="auto">
            <a:xfrm>
              <a:off x="3923" y="1995"/>
              <a:ext cx="339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662537" name="Group 9"/>
          <p:cNvGrpSpPr>
            <a:grpSpLocks/>
          </p:cNvGrpSpPr>
          <p:nvPr/>
        </p:nvGrpSpPr>
        <p:grpSpPr bwMode="auto">
          <a:xfrm>
            <a:off x="7261225" y="931863"/>
            <a:ext cx="714375" cy="884237"/>
            <a:chOff x="3878" y="2374"/>
            <a:chExt cx="450" cy="557"/>
          </a:xfrm>
        </p:grpSpPr>
        <p:sp>
          <p:nvSpPr>
            <p:cNvPr id="11296" name="Text Box 10"/>
            <p:cNvSpPr txBox="1">
              <a:spLocks noChangeArrowheads="1"/>
            </p:cNvSpPr>
            <p:nvPr/>
          </p:nvSpPr>
          <p:spPr bwMode="auto">
            <a:xfrm>
              <a:off x="3884" y="2374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1297" name="Text Box 11"/>
            <p:cNvSpPr txBox="1">
              <a:spLocks noChangeArrowheads="1"/>
            </p:cNvSpPr>
            <p:nvPr/>
          </p:nvSpPr>
          <p:spPr bwMode="auto">
            <a:xfrm>
              <a:off x="3878" y="2604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1298" name="Text Box 12"/>
            <p:cNvSpPr txBox="1">
              <a:spLocks noChangeArrowheads="1"/>
            </p:cNvSpPr>
            <p:nvPr/>
          </p:nvSpPr>
          <p:spPr bwMode="auto">
            <a:xfrm>
              <a:off x="3946" y="2377"/>
              <a:ext cx="338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22</a:t>
              </a:r>
            </a:p>
          </p:txBody>
        </p:sp>
        <p:sp>
          <p:nvSpPr>
            <p:cNvPr id="11299" name="Line 13"/>
            <p:cNvSpPr>
              <a:spLocks noChangeShapeType="1"/>
            </p:cNvSpPr>
            <p:nvPr/>
          </p:nvSpPr>
          <p:spPr bwMode="auto">
            <a:xfrm>
              <a:off x="3941" y="2650"/>
              <a:ext cx="339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2542" name="Text Box 14"/>
          <p:cNvSpPr txBox="1">
            <a:spLocks noChangeArrowheads="1"/>
          </p:cNvSpPr>
          <p:nvPr/>
        </p:nvSpPr>
        <p:spPr bwMode="auto">
          <a:xfrm>
            <a:off x="4635500" y="1038225"/>
            <a:ext cx="16684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 b="0">
                <a:solidFill>
                  <a:srgbClr val="FF3399"/>
                </a:solidFill>
              </a:rPr>
              <a:t>＝</a:t>
            </a:r>
            <a:r>
              <a:rPr lang="en-US" altLang="zh-CN" sz="2800">
                <a:solidFill>
                  <a:srgbClr val="FF00FF"/>
                </a:solidFill>
              </a:rPr>
              <a:t>28</a:t>
            </a:r>
            <a:r>
              <a:rPr lang="en-US" altLang="zh-CN" sz="2800">
                <a:solidFill>
                  <a:srgbClr val="FF3399"/>
                </a:solidFill>
              </a:rPr>
              <a:t>%</a:t>
            </a:r>
          </a:p>
        </p:txBody>
      </p:sp>
      <p:sp>
        <p:nvSpPr>
          <p:cNvPr id="662543" name="Text Box 15"/>
          <p:cNvSpPr txBox="1">
            <a:spLocks noChangeArrowheads="1"/>
          </p:cNvSpPr>
          <p:nvPr/>
        </p:nvSpPr>
        <p:spPr bwMode="auto">
          <a:xfrm>
            <a:off x="7489825" y="990600"/>
            <a:ext cx="18716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 b="0">
                <a:solidFill>
                  <a:srgbClr val="FF3399"/>
                </a:solidFill>
              </a:rPr>
              <a:t>＝</a:t>
            </a:r>
            <a:r>
              <a:rPr lang="en-US" altLang="zh-CN" sz="2800">
                <a:solidFill>
                  <a:srgbClr val="FF3399"/>
                </a:solidFill>
              </a:rPr>
              <a:t>22%</a:t>
            </a:r>
          </a:p>
        </p:txBody>
      </p:sp>
      <p:sp>
        <p:nvSpPr>
          <p:cNvPr id="662544" name="Text Box 16"/>
          <p:cNvSpPr txBox="1">
            <a:spLocks noChangeArrowheads="1"/>
          </p:cNvSpPr>
          <p:nvPr/>
        </p:nvSpPr>
        <p:spPr bwMode="auto">
          <a:xfrm>
            <a:off x="609600" y="4737100"/>
            <a:ext cx="7451725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0033CC"/>
                </a:solidFill>
              </a:rPr>
              <a:t>百分数通常不写成分数形式，而是在原来的分子后面添上百分号“</a:t>
            </a:r>
            <a:r>
              <a:rPr lang="en-US" altLang="zh-CN" sz="3200">
                <a:solidFill>
                  <a:srgbClr val="0033CC"/>
                </a:solidFill>
              </a:rPr>
              <a:t>%”</a:t>
            </a:r>
            <a:r>
              <a:rPr lang="zh-CN" altLang="en-US" sz="3200">
                <a:solidFill>
                  <a:srgbClr val="0033CC"/>
                </a:solidFill>
              </a:rPr>
              <a:t>来表示。</a:t>
            </a:r>
          </a:p>
        </p:txBody>
      </p:sp>
      <p:grpSp>
        <p:nvGrpSpPr>
          <p:cNvPr id="662545" name="Group 17"/>
          <p:cNvGrpSpPr>
            <a:grpSpLocks/>
          </p:cNvGrpSpPr>
          <p:nvPr/>
        </p:nvGrpSpPr>
        <p:grpSpPr bwMode="auto">
          <a:xfrm>
            <a:off x="1193800" y="863600"/>
            <a:ext cx="950913" cy="1050925"/>
            <a:chOff x="744" y="1065"/>
            <a:chExt cx="599" cy="662"/>
          </a:xfrm>
        </p:grpSpPr>
        <p:sp>
          <p:nvSpPr>
            <p:cNvPr id="11292" name="Text Box 18"/>
            <p:cNvSpPr txBox="1">
              <a:spLocks noChangeArrowheads="1"/>
            </p:cNvSpPr>
            <p:nvPr/>
          </p:nvSpPr>
          <p:spPr bwMode="auto">
            <a:xfrm>
              <a:off x="744" y="1065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1293" name="Text Box 19"/>
            <p:cNvSpPr txBox="1">
              <a:spLocks noChangeArrowheads="1"/>
            </p:cNvSpPr>
            <p:nvPr/>
          </p:nvSpPr>
          <p:spPr bwMode="auto">
            <a:xfrm>
              <a:off x="782" y="1400"/>
              <a:ext cx="561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1294" name="Text Box 20"/>
            <p:cNvSpPr txBox="1">
              <a:spLocks noChangeArrowheads="1"/>
            </p:cNvSpPr>
            <p:nvPr/>
          </p:nvSpPr>
          <p:spPr bwMode="auto">
            <a:xfrm>
              <a:off x="912" y="1069"/>
              <a:ext cx="338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25</a:t>
              </a:r>
            </a:p>
          </p:txBody>
        </p:sp>
        <p:sp>
          <p:nvSpPr>
            <p:cNvPr id="11295" name="Line 21"/>
            <p:cNvSpPr>
              <a:spLocks noChangeShapeType="1"/>
            </p:cNvSpPr>
            <p:nvPr/>
          </p:nvSpPr>
          <p:spPr bwMode="auto">
            <a:xfrm>
              <a:off x="839" y="1394"/>
              <a:ext cx="452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2550" name="Rectangle 22"/>
          <p:cNvSpPr>
            <a:spLocks noChangeArrowheads="1"/>
          </p:cNvSpPr>
          <p:nvPr/>
        </p:nvSpPr>
        <p:spPr bwMode="auto">
          <a:xfrm>
            <a:off x="1960563" y="1089025"/>
            <a:ext cx="638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 b="0">
                <a:solidFill>
                  <a:srgbClr val="FF3399"/>
                </a:solidFill>
              </a:rPr>
              <a:t>＝</a:t>
            </a:r>
          </a:p>
        </p:txBody>
      </p:sp>
      <p:sp>
        <p:nvSpPr>
          <p:cNvPr id="662552" name="Rectangle 24"/>
          <p:cNvSpPr>
            <a:spLocks noChangeArrowheads="1"/>
          </p:cNvSpPr>
          <p:nvPr/>
        </p:nvSpPr>
        <p:spPr bwMode="auto">
          <a:xfrm>
            <a:off x="2455863" y="1158875"/>
            <a:ext cx="893762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FF00FF"/>
                </a:solidFill>
              </a:rPr>
              <a:t>25%</a:t>
            </a:r>
          </a:p>
        </p:txBody>
      </p:sp>
      <p:grpSp>
        <p:nvGrpSpPr>
          <p:cNvPr id="662554" name="Group 26"/>
          <p:cNvGrpSpPr>
            <a:grpSpLocks/>
          </p:cNvGrpSpPr>
          <p:nvPr/>
        </p:nvGrpSpPr>
        <p:grpSpPr bwMode="auto">
          <a:xfrm>
            <a:off x="412750" y="900113"/>
            <a:ext cx="577850" cy="969962"/>
            <a:chOff x="1411" y="722"/>
            <a:chExt cx="364" cy="611"/>
          </a:xfrm>
        </p:grpSpPr>
        <p:sp>
          <p:nvSpPr>
            <p:cNvPr id="11289" name="Text Box 27"/>
            <p:cNvSpPr txBox="1">
              <a:spLocks noChangeArrowheads="1"/>
            </p:cNvSpPr>
            <p:nvPr/>
          </p:nvSpPr>
          <p:spPr bwMode="auto">
            <a:xfrm>
              <a:off x="1411" y="1006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20</a:t>
              </a:r>
            </a:p>
          </p:txBody>
        </p:sp>
        <p:sp>
          <p:nvSpPr>
            <p:cNvPr id="11290" name="Line 28"/>
            <p:cNvSpPr>
              <a:spLocks noChangeShapeType="1"/>
            </p:cNvSpPr>
            <p:nvPr/>
          </p:nvSpPr>
          <p:spPr bwMode="auto">
            <a:xfrm>
              <a:off x="1417" y="1042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291" name="Text Box 29"/>
            <p:cNvSpPr txBox="1">
              <a:spLocks noChangeArrowheads="1"/>
            </p:cNvSpPr>
            <p:nvPr/>
          </p:nvSpPr>
          <p:spPr bwMode="auto">
            <a:xfrm>
              <a:off x="1480" y="722"/>
              <a:ext cx="23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5</a:t>
              </a:r>
            </a:p>
          </p:txBody>
        </p:sp>
      </p:grpSp>
      <p:sp>
        <p:nvSpPr>
          <p:cNvPr id="662558" name="Rectangle 30"/>
          <p:cNvSpPr>
            <a:spLocks noChangeArrowheads="1"/>
          </p:cNvSpPr>
          <p:nvPr/>
        </p:nvSpPr>
        <p:spPr bwMode="auto">
          <a:xfrm>
            <a:off x="855663" y="1090613"/>
            <a:ext cx="638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 b="0"/>
              <a:t>＝</a:t>
            </a:r>
          </a:p>
        </p:txBody>
      </p:sp>
      <p:grpSp>
        <p:nvGrpSpPr>
          <p:cNvPr id="662559" name="Group 31"/>
          <p:cNvGrpSpPr>
            <a:grpSpLocks/>
          </p:cNvGrpSpPr>
          <p:nvPr/>
        </p:nvGrpSpPr>
        <p:grpSpPr bwMode="auto">
          <a:xfrm>
            <a:off x="3400425" y="885825"/>
            <a:ext cx="577850" cy="969963"/>
            <a:chOff x="1411" y="722"/>
            <a:chExt cx="364" cy="611"/>
          </a:xfrm>
        </p:grpSpPr>
        <p:sp>
          <p:nvSpPr>
            <p:cNvPr id="11286" name="Text Box 32"/>
            <p:cNvSpPr txBox="1">
              <a:spLocks noChangeArrowheads="1"/>
            </p:cNvSpPr>
            <p:nvPr/>
          </p:nvSpPr>
          <p:spPr bwMode="auto">
            <a:xfrm>
              <a:off x="1411" y="1006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25</a:t>
              </a:r>
            </a:p>
          </p:txBody>
        </p:sp>
        <p:sp>
          <p:nvSpPr>
            <p:cNvPr id="11287" name="Line 33"/>
            <p:cNvSpPr>
              <a:spLocks noChangeShapeType="1"/>
            </p:cNvSpPr>
            <p:nvPr/>
          </p:nvSpPr>
          <p:spPr bwMode="auto">
            <a:xfrm>
              <a:off x="1417" y="1042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288" name="Text Box 34"/>
            <p:cNvSpPr txBox="1">
              <a:spLocks noChangeArrowheads="1"/>
            </p:cNvSpPr>
            <p:nvPr/>
          </p:nvSpPr>
          <p:spPr bwMode="auto">
            <a:xfrm>
              <a:off x="1480" y="722"/>
              <a:ext cx="23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7</a:t>
              </a:r>
            </a:p>
          </p:txBody>
        </p:sp>
      </p:grpSp>
      <p:sp>
        <p:nvSpPr>
          <p:cNvPr id="662563" name="Rectangle 35"/>
          <p:cNvSpPr>
            <a:spLocks noChangeArrowheads="1"/>
          </p:cNvSpPr>
          <p:nvPr/>
        </p:nvSpPr>
        <p:spPr bwMode="auto">
          <a:xfrm>
            <a:off x="3843338" y="1074738"/>
            <a:ext cx="638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 b="0"/>
              <a:t>＝</a:t>
            </a:r>
          </a:p>
        </p:txBody>
      </p:sp>
      <p:grpSp>
        <p:nvGrpSpPr>
          <p:cNvPr id="662564" name="Group 36"/>
          <p:cNvGrpSpPr>
            <a:grpSpLocks/>
          </p:cNvGrpSpPr>
          <p:nvPr/>
        </p:nvGrpSpPr>
        <p:grpSpPr bwMode="auto">
          <a:xfrm>
            <a:off x="6405563" y="855663"/>
            <a:ext cx="588962" cy="969962"/>
            <a:chOff x="1411" y="722"/>
            <a:chExt cx="371" cy="611"/>
          </a:xfrm>
        </p:grpSpPr>
        <p:sp>
          <p:nvSpPr>
            <p:cNvPr id="11283" name="Text Box 37"/>
            <p:cNvSpPr txBox="1">
              <a:spLocks noChangeArrowheads="1"/>
            </p:cNvSpPr>
            <p:nvPr/>
          </p:nvSpPr>
          <p:spPr bwMode="auto">
            <a:xfrm>
              <a:off x="1411" y="1006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50</a:t>
              </a:r>
            </a:p>
          </p:txBody>
        </p:sp>
        <p:sp>
          <p:nvSpPr>
            <p:cNvPr id="11284" name="Line 38"/>
            <p:cNvSpPr>
              <a:spLocks noChangeShapeType="1"/>
            </p:cNvSpPr>
            <p:nvPr/>
          </p:nvSpPr>
          <p:spPr bwMode="auto">
            <a:xfrm>
              <a:off x="1417" y="1042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285" name="Text Box 39"/>
            <p:cNvSpPr txBox="1">
              <a:spLocks noChangeArrowheads="1"/>
            </p:cNvSpPr>
            <p:nvPr/>
          </p:nvSpPr>
          <p:spPr bwMode="auto">
            <a:xfrm>
              <a:off x="1418" y="722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11</a:t>
              </a:r>
            </a:p>
          </p:txBody>
        </p:sp>
      </p:grpSp>
      <p:sp>
        <p:nvSpPr>
          <p:cNvPr id="662568" name="Rectangle 40"/>
          <p:cNvSpPr>
            <a:spLocks noChangeArrowheads="1"/>
          </p:cNvSpPr>
          <p:nvPr/>
        </p:nvSpPr>
        <p:spPr bwMode="auto">
          <a:xfrm>
            <a:off x="6802438" y="1000125"/>
            <a:ext cx="638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 b="0"/>
              <a:t>＝</a:t>
            </a:r>
          </a:p>
        </p:txBody>
      </p:sp>
      <p:sp>
        <p:nvSpPr>
          <p:cNvPr id="662569" name="Text Box 41"/>
          <p:cNvSpPr txBox="1">
            <a:spLocks noChangeArrowheads="1"/>
          </p:cNvSpPr>
          <p:nvPr/>
        </p:nvSpPr>
        <p:spPr bwMode="auto">
          <a:xfrm>
            <a:off x="598488" y="227013"/>
            <a:ext cx="52959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2800"/>
              <a:t>二号种子的发芽情况最好！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25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6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6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6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25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2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25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625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6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62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625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6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6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625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6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6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62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2531" grpId="0" animBg="1"/>
      <p:bldP spid="662542" grpId="0"/>
      <p:bldP spid="662543" grpId="0"/>
      <p:bldP spid="662544" grpId="0"/>
      <p:bldP spid="662550" grpId="0"/>
      <p:bldP spid="662552" grpId="0"/>
      <p:bldP spid="662558" grpId="0"/>
      <p:bldP spid="662563" grpId="0"/>
      <p:bldP spid="662568" grpId="0"/>
      <p:bldP spid="6625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1973263"/>
          </a:xfrm>
        </p:spPr>
        <p:txBody>
          <a:bodyPr/>
          <a:lstStyle/>
          <a:p>
            <a:r>
              <a:rPr lang="zh-CN" altLang="en-US" smtClean="0"/>
              <a:t>百分数的读法：  </a:t>
            </a:r>
          </a:p>
          <a:p>
            <a:endParaRPr lang="zh-CN" altLang="en-US" smtClean="0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143000" y="1371600"/>
            <a:ext cx="63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ea typeface="宋体" pitchFamily="2" charset="-122"/>
              </a:rPr>
              <a:t>22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1600200" y="1371600"/>
            <a:ext cx="649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600" b="0">
                <a:solidFill>
                  <a:srgbClr val="FF3300"/>
                </a:solidFill>
                <a:ea typeface="宋体" pitchFamily="2" charset="-122"/>
              </a:rPr>
              <a:t>%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2916238" y="2492375"/>
            <a:ext cx="2087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zh-CN" altLang="en-US" sz="3200" b="0">
              <a:ea typeface="宋体" pitchFamily="2" charset="-122"/>
            </a:endParaRP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3124200" y="1371600"/>
            <a:ext cx="158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 b="0">
                <a:solidFill>
                  <a:srgbClr val="FF3300"/>
                </a:solidFill>
                <a:ea typeface="宋体" pitchFamily="2" charset="-122"/>
              </a:rPr>
              <a:t>百分号</a:t>
            </a:r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 flipH="1">
            <a:off x="2133600" y="1676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4471988" y="4724400"/>
            <a:ext cx="4672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ea typeface="宋体" pitchFamily="2" charset="-122"/>
              </a:rPr>
              <a:t>（先写数，再写百分号）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2843213" y="4149725"/>
            <a:ext cx="504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zh-CN" altLang="en-US" sz="3200" b="0">
              <a:ea typeface="宋体" pitchFamily="2" charset="-122"/>
            </a:endParaRP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1143000" y="2743200"/>
            <a:ext cx="590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 b="0">
                <a:ea typeface="宋体" pitchFamily="2" charset="-122"/>
              </a:rPr>
              <a:t>数</a:t>
            </a:r>
          </a:p>
        </p:txBody>
      </p:sp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1447800" y="3352800"/>
            <a:ext cx="326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2400" b="0">
                <a:ea typeface="宋体" pitchFamily="2" charset="-122"/>
              </a:rPr>
              <a:t>读作：</a:t>
            </a:r>
            <a:r>
              <a:rPr lang="zh-CN" altLang="en-US" sz="2800">
                <a:solidFill>
                  <a:srgbClr val="FF3300"/>
                </a:solidFill>
                <a:ea typeface="宋体" pitchFamily="2" charset="-122"/>
              </a:rPr>
              <a:t>百分之</a:t>
            </a:r>
            <a:r>
              <a:rPr lang="zh-CN" altLang="en-US" sz="2800">
                <a:ea typeface="宋体" pitchFamily="2" charset="-122"/>
              </a:rPr>
              <a:t>二十二</a:t>
            </a: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V="1">
            <a:off x="1371600" y="19050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381000" y="4343400"/>
            <a:ext cx="82296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zh-CN" altLang="en-US" sz="3200" b="0">
                <a:ea typeface="宋体" pitchFamily="2" charset="-122"/>
              </a:rPr>
              <a:t>百分数的写法：</a:t>
            </a:r>
          </a:p>
          <a:p>
            <a:pPr marL="342900" indent="-342900" algn="l" eaLnBrk="0" hangingPunct="0">
              <a:spcBef>
                <a:spcPct val="20000"/>
              </a:spcBef>
            </a:pPr>
            <a:endParaRPr lang="zh-CN" altLang="en-US" sz="3200" b="0">
              <a:ea typeface="宋体" pitchFamily="2" charset="-122"/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zh-CN" altLang="en-US" sz="3200" b="0">
              <a:ea typeface="宋体" pitchFamily="2" charset="-122"/>
            </a:endParaRP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457200" y="4953000"/>
            <a:ext cx="3448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ea typeface="宋体" pitchFamily="2" charset="-122"/>
              </a:rPr>
              <a:t>如：百分之三十五</a:t>
            </a:r>
          </a:p>
        </p:txBody>
      </p:sp>
      <p:sp>
        <p:nvSpPr>
          <p:cNvPr id="73743" name="Rectangle 15"/>
          <p:cNvSpPr>
            <a:spLocks noChangeArrowheads="1"/>
          </p:cNvSpPr>
          <p:nvPr/>
        </p:nvSpPr>
        <p:spPr bwMode="auto">
          <a:xfrm>
            <a:off x="5724525" y="5445125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zh-CN" altLang="en-US" sz="3200">
              <a:ea typeface="宋体" pitchFamily="2" charset="-122"/>
            </a:endParaRPr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1676400" y="58674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ea typeface="宋体" pitchFamily="2" charset="-122"/>
              </a:rPr>
              <a:t>35</a:t>
            </a: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2209800" y="58674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ea typeface="宋体" pitchFamily="2" charset="-122"/>
              </a:rPr>
              <a:t>%</a:t>
            </a:r>
          </a:p>
        </p:txBody>
      </p:sp>
      <p:sp>
        <p:nvSpPr>
          <p:cNvPr id="73746" name="Rectangle 18"/>
          <p:cNvSpPr>
            <a:spLocks noChangeArrowheads="1"/>
          </p:cNvSpPr>
          <p:nvPr/>
        </p:nvSpPr>
        <p:spPr bwMode="auto">
          <a:xfrm>
            <a:off x="304800" y="5791200"/>
            <a:ext cx="1296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>
                <a:ea typeface="宋体" pitchFamily="2" charset="-122"/>
              </a:rPr>
              <a:t>写作：</a:t>
            </a:r>
          </a:p>
        </p:txBody>
      </p:sp>
      <p:sp>
        <p:nvSpPr>
          <p:cNvPr id="73747" name="Rectangle 19"/>
          <p:cNvSpPr>
            <a:spLocks noChangeArrowheads="1"/>
          </p:cNvSpPr>
          <p:nvPr/>
        </p:nvSpPr>
        <p:spPr bwMode="auto">
          <a:xfrm>
            <a:off x="4419600" y="1600200"/>
            <a:ext cx="4392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ea typeface="宋体" pitchFamily="2" charset="-122"/>
              </a:rPr>
              <a:t>（先读百分号，再读数）</a:t>
            </a:r>
          </a:p>
        </p:txBody>
      </p:sp>
      <p:sp>
        <p:nvSpPr>
          <p:cNvPr id="73748" name="Rectangle 20"/>
          <p:cNvSpPr>
            <a:spLocks noChangeArrowheads="1"/>
          </p:cNvSpPr>
          <p:nvPr/>
        </p:nvSpPr>
        <p:spPr bwMode="auto">
          <a:xfrm>
            <a:off x="2819400" y="3810000"/>
            <a:ext cx="487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ea typeface="宋体" pitchFamily="2" charset="-122"/>
              </a:rPr>
              <a:t>（</a:t>
            </a:r>
            <a:r>
              <a:rPr lang="zh-CN" altLang="en-US" sz="2800">
                <a:solidFill>
                  <a:srgbClr val="0000FF"/>
                </a:solidFill>
                <a:ea typeface="宋体" pitchFamily="2" charset="-122"/>
              </a:rPr>
              <a:t>不能读作</a:t>
            </a:r>
            <a:r>
              <a:rPr lang="zh-CN" altLang="en-US" sz="2800">
                <a:ea typeface="宋体" pitchFamily="2" charset="-122"/>
              </a:rPr>
              <a:t>一百分之二十二）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73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/>
      <p:bldP spid="73735" grpId="0" animBg="1"/>
      <p:bldP spid="73736" grpId="0"/>
      <p:bldP spid="73738" grpId="0"/>
      <p:bldP spid="73739" grpId="0"/>
      <p:bldP spid="73740" grpId="0" animBg="1"/>
      <p:bldP spid="73742" grpId="0"/>
      <p:bldP spid="73744" grpId="0"/>
      <p:bldP spid="73745" grpId="0"/>
      <p:bldP spid="73746" grpId="0"/>
      <p:bldP spid="73747" grpId="0"/>
      <p:bldP spid="737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19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31875" y="4030663"/>
            <a:ext cx="7112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1923" name="Text Box 3"/>
          <p:cNvSpPr txBox="1">
            <a:spLocks noChangeArrowheads="1"/>
          </p:cNvSpPr>
          <p:nvPr/>
        </p:nvSpPr>
        <p:spPr bwMode="auto">
          <a:xfrm>
            <a:off x="1660525" y="309245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pic>
        <p:nvPicPr>
          <p:cNvPr id="7219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54238" y="4083050"/>
            <a:ext cx="9620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1925" name="Text Box 5"/>
          <p:cNvSpPr txBox="1">
            <a:spLocks noChangeArrowheads="1"/>
          </p:cNvSpPr>
          <p:nvPr/>
        </p:nvSpPr>
        <p:spPr bwMode="auto">
          <a:xfrm>
            <a:off x="1679575" y="4389438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sp>
        <p:nvSpPr>
          <p:cNvPr id="721926" name="Text Box 6"/>
          <p:cNvSpPr txBox="1">
            <a:spLocks noChangeArrowheads="1"/>
          </p:cNvSpPr>
          <p:nvPr/>
        </p:nvSpPr>
        <p:spPr bwMode="auto">
          <a:xfrm>
            <a:off x="1724025" y="5870575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sp>
        <p:nvSpPr>
          <p:cNvPr id="721927" name="Text Box 7"/>
          <p:cNvSpPr txBox="1">
            <a:spLocks noChangeArrowheads="1"/>
          </p:cNvSpPr>
          <p:nvPr/>
        </p:nvSpPr>
        <p:spPr bwMode="auto">
          <a:xfrm>
            <a:off x="2989263" y="3138488"/>
            <a:ext cx="2393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 b="0">
                <a:latin typeface="Times New Roman" pitchFamily="18" charset="0"/>
                <a:ea typeface="宋体" pitchFamily="2" charset="-122"/>
              </a:rPr>
              <a:t>写作：</a:t>
            </a:r>
            <a:r>
              <a:rPr lang="en-US" altLang="zh-CN" sz="3600" b="0">
                <a:solidFill>
                  <a:srgbClr val="FF00FF"/>
                </a:solidFill>
                <a:latin typeface="Times New Roman" pitchFamily="18" charset="0"/>
                <a:ea typeface="宋体" pitchFamily="2" charset="-122"/>
              </a:rPr>
              <a:t>80%</a:t>
            </a:r>
          </a:p>
        </p:txBody>
      </p:sp>
      <p:sp>
        <p:nvSpPr>
          <p:cNvPr id="721928" name="Text Box 8"/>
          <p:cNvSpPr txBox="1">
            <a:spLocks noChangeArrowheads="1"/>
          </p:cNvSpPr>
          <p:nvPr/>
        </p:nvSpPr>
        <p:spPr bwMode="auto">
          <a:xfrm>
            <a:off x="3117850" y="4432300"/>
            <a:ext cx="2393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 b="0">
                <a:latin typeface="Times New Roman" pitchFamily="18" charset="0"/>
                <a:ea typeface="宋体" pitchFamily="2" charset="-122"/>
              </a:rPr>
              <a:t>写作：</a:t>
            </a:r>
            <a:r>
              <a:rPr lang="en-US" altLang="zh-CN" sz="3600" b="0">
                <a:solidFill>
                  <a:srgbClr val="FF00FF"/>
                </a:solidFill>
                <a:latin typeface="Times New Roman" pitchFamily="18" charset="0"/>
                <a:ea typeface="宋体" pitchFamily="2" charset="-122"/>
              </a:rPr>
              <a:t>70%</a:t>
            </a:r>
          </a:p>
        </p:txBody>
      </p:sp>
      <p:sp>
        <p:nvSpPr>
          <p:cNvPr id="721929" name="Text Box 9"/>
          <p:cNvSpPr txBox="1">
            <a:spLocks noChangeArrowheads="1"/>
          </p:cNvSpPr>
          <p:nvPr/>
        </p:nvSpPr>
        <p:spPr bwMode="auto">
          <a:xfrm>
            <a:off x="3086100" y="5797550"/>
            <a:ext cx="2393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 b="0">
                <a:latin typeface="Times New Roman" pitchFamily="18" charset="0"/>
                <a:ea typeface="宋体" pitchFamily="2" charset="-122"/>
              </a:rPr>
              <a:t>写作：</a:t>
            </a:r>
            <a:r>
              <a:rPr lang="en-US" altLang="zh-CN" sz="3600" b="0">
                <a:solidFill>
                  <a:srgbClr val="FF00FF"/>
                </a:solidFill>
                <a:latin typeface="Times New Roman" pitchFamily="18" charset="0"/>
                <a:ea typeface="宋体" pitchFamily="2" charset="-122"/>
              </a:rPr>
              <a:t>76%</a:t>
            </a:r>
          </a:p>
        </p:txBody>
      </p:sp>
      <p:sp>
        <p:nvSpPr>
          <p:cNvPr id="721930" name="Text Box 10"/>
          <p:cNvSpPr txBox="1">
            <a:spLocks noChangeArrowheads="1"/>
          </p:cNvSpPr>
          <p:nvPr/>
        </p:nvSpPr>
        <p:spPr bwMode="auto">
          <a:xfrm>
            <a:off x="6719888" y="4244975"/>
            <a:ext cx="20129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4800">
                <a:solidFill>
                  <a:srgbClr val="008000"/>
                </a:solidFill>
                <a:ea typeface="华文新魏" pitchFamily="2" charset="-122"/>
              </a:rPr>
              <a:t>百分数</a:t>
            </a:r>
          </a:p>
        </p:txBody>
      </p:sp>
      <p:sp>
        <p:nvSpPr>
          <p:cNvPr id="721931" name="Line 11"/>
          <p:cNvSpPr>
            <a:spLocks noChangeShapeType="1"/>
          </p:cNvSpPr>
          <p:nvPr/>
        </p:nvSpPr>
        <p:spPr bwMode="auto">
          <a:xfrm>
            <a:off x="5424488" y="3627438"/>
            <a:ext cx="11525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21932" name="Line 12"/>
          <p:cNvSpPr>
            <a:spLocks noChangeShapeType="1"/>
          </p:cNvSpPr>
          <p:nvPr/>
        </p:nvSpPr>
        <p:spPr bwMode="auto">
          <a:xfrm>
            <a:off x="5510213" y="4748213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21933" name="Line 13"/>
          <p:cNvSpPr>
            <a:spLocks noChangeShapeType="1"/>
          </p:cNvSpPr>
          <p:nvPr/>
        </p:nvSpPr>
        <p:spPr bwMode="auto">
          <a:xfrm flipV="1">
            <a:off x="5627688" y="4964113"/>
            <a:ext cx="10080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721934" name="Group 14"/>
          <p:cNvGrpSpPr>
            <a:grpSpLocks noChangeAspect="1"/>
          </p:cNvGrpSpPr>
          <p:nvPr/>
        </p:nvGrpSpPr>
        <p:grpSpPr bwMode="auto">
          <a:xfrm>
            <a:off x="901700" y="2676525"/>
            <a:ext cx="711200" cy="1258888"/>
            <a:chOff x="586" y="763"/>
            <a:chExt cx="448" cy="793"/>
          </a:xfrm>
        </p:grpSpPr>
        <p:sp>
          <p:nvSpPr>
            <p:cNvPr id="12356" name="AutoShape 15"/>
            <p:cNvSpPr>
              <a:spLocks noChangeAspect="1" noChangeArrowheads="1" noTextEdit="1"/>
            </p:cNvSpPr>
            <p:nvPr/>
          </p:nvSpPr>
          <p:spPr bwMode="auto">
            <a:xfrm>
              <a:off x="586" y="763"/>
              <a:ext cx="448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7" name="Line 16"/>
            <p:cNvSpPr>
              <a:spLocks noChangeShapeType="1"/>
            </p:cNvSpPr>
            <p:nvPr/>
          </p:nvSpPr>
          <p:spPr bwMode="auto">
            <a:xfrm>
              <a:off x="636" y="1161"/>
              <a:ext cx="3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8" name="Rectangle 17"/>
            <p:cNvSpPr>
              <a:spLocks noChangeArrowheads="1"/>
            </p:cNvSpPr>
            <p:nvPr/>
          </p:nvSpPr>
          <p:spPr bwMode="auto">
            <a:xfrm>
              <a:off x="792" y="1201"/>
              <a:ext cx="148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en-US" altLang="zh-CN" sz="3600"/>
            </a:p>
          </p:txBody>
        </p:sp>
        <p:sp>
          <p:nvSpPr>
            <p:cNvPr id="12359" name="Rectangle 18"/>
            <p:cNvSpPr>
              <a:spLocks noChangeArrowheads="1"/>
            </p:cNvSpPr>
            <p:nvPr/>
          </p:nvSpPr>
          <p:spPr bwMode="auto">
            <a:xfrm>
              <a:off x="781" y="783"/>
              <a:ext cx="148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en-US" altLang="zh-CN" sz="3600"/>
            </a:p>
          </p:txBody>
        </p:sp>
      </p:grpSp>
      <p:grpSp>
        <p:nvGrpSpPr>
          <p:cNvPr id="721939" name="Group 19"/>
          <p:cNvGrpSpPr>
            <a:grpSpLocks noChangeAspect="1"/>
          </p:cNvGrpSpPr>
          <p:nvPr/>
        </p:nvGrpSpPr>
        <p:grpSpPr bwMode="auto">
          <a:xfrm>
            <a:off x="873125" y="5599113"/>
            <a:ext cx="687388" cy="1258887"/>
            <a:chOff x="567" y="2931"/>
            <a:chExt cx="433" cy="793"/>
          </a:xfrm>
        </p:grpSpPr>
        <p:sp>
          <p:nvSpPr>
            <p:cNvPr id="12352" name="AutoShape 20"/>
            <p:cNvSpPr>
              <a:spLocks noChangeAspect="1" noChangeArrowheads="1" noTextEdit="1"/>
            </p:cNvSpPr>
            <p:nvPr/>
          </p:nvSpPr>
          <p:spPr bwMode="auto">
            <a:xfrm>
              <a:off x="567" y="2931"/>
              <a:ext cx="423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3" name="Line 21"/>
            <p:cNvSpPr>
              <a:spLocks noChangeShapeType="1"/>
            </p:cNvSpPr>
            <p:nvPr/>
          </p:nvSpPr>
          <p:spPr bwMode="auto">
            <a:xfrm>
              <a:off x="617" y="3329"/>
              <a:ext cx="3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4" name="Rectangle 22"/>
            <p:cNvSpPr>
              <a:spLocks noChangeArrowheads="1"/>
            </p:cNvSpPr>
            <p:nvPr/>
          </p:nvSpPr>
          <p:spPr bwMode="auto">
            <a:xfrm>
              <a:off x="699" y="3369"/>
              <a:ext cx="29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25</a:t>
              </a:r>
              <a:endParaRPr lang="en-US" altLang="zh-CN" sz="3600"/>
            </a:p>
          </p:txBody>
        </p:sp>
        <p:sp>
          <p:nvSpPr>
            <p:cNvPr id="12355" name="Rectangle 23"/>
            <p:cNvSpPr>
              <a:spLocks noChangeArrowheads="1"/>
            </p:cNvSpPr>
            <p:nvPr/>
          </p:nvSpPr>
          <p:spPr bwMode="auto">
            <a:xfrm>
              <a:off x="704" y="2951"/>
              <a:ext cx="29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19</a:t>
              </a:r>
              <a:endParaRPr lang="en-US" altLang="zh-CN" sz="3600"/>
            </a:p>
          </p:txBody>
        </p:sp>
      </p:grpSp>
      <p:grpSp>
        <p:nvGrpSpPr>
          <p:cNvPr id="721944" name="Group 24"/>
          <p:cNvGrpSpPr>
            <a:grpSpLocks noChangeAspect="1"/>
          </p:cNvGrpSpPr>
          <p:nvPr/>
        </p:nvGrpSpPr>
        <p:grpSpPr bwMode="auto">
          <a:xfrm>
            <a:off x="2208213" y="5599113"/>
            <a:ext cx="908050" cy="1258887"/>
            <a:chOff x="1292" y="2886"/>
            <a:chExt cx="572" cy="793"/>
          </a:xfrm>
        </p:grpSpPr>
        <p:sp>
          <p:nvSpPr>
            <p:cNvPr id="12348" name="AutoShape 25"/>
            <p:cNvSpPr>
              <a:spLocks noChangeAspect="1" noChangeArrowheads="1" noTextEdit="1"/>
            </p:cNvSpPr>
            <p:nvPr/>
          </p:nvSpPr>
          <p:spPr bwMode="auto">
            <a:xfrm>
              <a:off x="1292" y="2886"/>
              <a:ext cx="572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9" name="Line 26"/>
            <p:cNvSpPr>
              <a:spLocks noChangeShapeType="1"/>
            </p:cNvSpPr>
            <p:nvPr/>
          </p:nvSpPr>
          <p:spPr bwMode="auto">
            <a:xfrm>
              <a:off x="1342" y="3284"/>
              <a:ext cx="4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0" name="Rectangle 27"/>
            <p:cNvSpPr>
              <a:spLocks noChangeArrowheads="1"/>
            </p:cNvSpPr>
            <p:nvPr/>
          </p:nvSpPr>
          <p:spPr bwMode="auto">
            <a:xfrm>
              <a:off x="1400" y="3324"/>
              <a:ext cx="444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100</a:t>
              </a:r>
              <a:endParaRPr lang="en-US" altLang="zh-CN" sz="3600"/>
            </a:p>
          </p:txBody>
        </p:sp>
        <p:sp>
          <p:nvSpPr>
            <p:cNvPr id="12351" name="Rectangle 28"/>
            <p:cNvSpPr>
              <a:spLocks noChangeArrowheads="1"/>
            </p:cNvSpPr>
            <p:nvPr/>
          </p:nvSpPr>
          <p:spPr bwMode="auto">
            <a:xfrm>
              <a:off x="1478" y="2906"/>
              <a:ext cx="296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700" b="0">
                  <a:solidFill>
                    <a:srgbClr val="000000"/>
                  </a:solidFill>
                  <a:latin typeface="Times New Roman" pitchFamily="18" charset="0"/>
                </a:rPr>
                <a:t>76</a:t>
              </a:r>
              <a:endParaRPr lang="en-US" altLang="zh-CN" sz="3600"/>
            </a:p>
          </p:txBody>
        </p:sp>
      </p:grpSp>
      <p:grpSp>
        <p:nvGrpSpPr>
          <p:cNvPr id="721951" name="Group 31"/>
          <p:cNvGrpSpPr>
            <a:grpSpLocks/>
          </p:cNvGrpSpPr>
          <p:nvPr/>
        </p:nvGrpSpPr>
        <p:grpSpPr bwMode="auto">
          <a:xfrm>
            <a:off x="2052638" y="2789238"/>
            <a:ext cx="942975" cy="1233487"/>
            <a:chOff x="1659" y="1328"/>
            <a:chExt cx="594" cy="777"/>
          </a:xfrm>
        </p:grpSpPr>
        <p:sp>
          <p:nvSpPr>
            <p:cNvPr id="12345" name="Text Box 32"/>
            <p:cNvSpPr txBox="1">
              <a:spLocks noChangeArrowheads="1"/>
            </p:cNvSpPr>
            <p:nvPr/>
          </p:nvSpPr>
          <p:spPr bwMode="auto">
            <a:xfrm>
              <a:off x="1776" y="1328"/>
              <a:ext cx="434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3600"/>
                <a:t>80</a:t>
              </a:r>
            </a:p>
          </p:txBody>
        </p:sp>
        <p:sp>
          <p:nvSpPr>
            <p:cNvPr id="12346" name="Text Box 33"/>
            <p:cNvSpPr txBox="1">
              <a:spLocks noChangeArrowheads="1"/>
            </p:cNvSpPr>
            <p:nvPr/>
          </p:nvSpPr>
          <p:spPr bwMode="auto">
            <a:xfrm>
              <a:off x="1659" y="1701"/>
              <a:ext cx="594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3600"/>
                <a:t>100</a:t>
              </a:r>
            </a:p>
          </p:txBody>
        </p:sp>
        <p:sp>
          <p:nvSpPr>
            <p:cNvPr id="12347" name="Line 34"/>
            <p:cNvSpPr>
              <a:spLocks noChangeShapeType="1"/>
            </p:cNvSpPr>
            <p:nvPr/>
          </p:nvSpPr>
          <p:spPr bwMode="auto">
            <a:xfrm>
              <a:off x="1765" y="1701"/>
              <a:ext cx="40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aphicFrame>
        <p:nvGraphicFramePr>
          <p:cNvPr id="721981" name="Group 61"/>
          <p:cNvGraphicFramePr>
            <a:graphicFrameLocks noGrp="1"/>
          </p:cNvGraphicFramePr>
          <p:nvPr/>
        </p:nvGraphicFramePr>
        <p:xfrm>
          <a:off x="457200" y="274638"/>
          <a:ext cx="8174038" cy="2264160"/>
        </p:xfrm>
        <a:graphic>
          <a:graphicData uri="http://schemas.openxmlformats.org/drawingml/2006/table">
            <a:tbl>
              <a:tblPr/>
              <a:tblGrid>
                <a:gridCol w="2044700"/>
                <a:gridCol w="2043113"/>
                <a:gridCol w="2044700"/>
                <a:gridCol w="2041525"/>
              </a:tblGrid>
              <a:tr h="5524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投篮总数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投中次数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投中次数占投篮总数的几分之几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第一节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第二节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第三节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19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2333" name="Group 92"/>
          <p:cNvGrpSpPr>
            <a:grpSpLocks/>
          </p:cNvGrpSpPr>
          <p:nvPr/>
        </p:nvGrpSpPr>
        <p:grpSpPr bwMode="auto">
          <a:xfrm>
            <a:off x="7418388" y="1419225"/>
            <a:ext cx="463550" cy="715963"/>
            <a:chOff x="1858" y="784"/>
            <a:chExt cx="292" cy="451"/>
          </a:xfrm>
        </p:grpSpPr>
        <p:sp>
          <p:nvSpPr>
            <p:cNvPr id="12342" name="Text Box 93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10</a:t>
              </a:r>
            </a:p>
          </p:txBody>
        </p:sp>
        <p:sp>
          <p:nvSpPr>
            <p:cNvPr id="12343" name="Text Box 94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12344" name="Line 95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12334" name="Group 96"/>
          <p:cNvGrpSpPr>
            <a:grpSpLocks/>
          </p:cNvGrpSpPr>
          <p:nvPr/>
        </p:nvGrpSpPr>
        <p:grpSpPr bwMode="auto">
          <a:xfrm>
            <a:off x="6780213" y="1882775"/>
            <a:ext cx="465137" cy="715963"/>
            <a:chOff x="1857" y="784"/>
            <a:chExt cx="293" cy="451"/>
          </a:xfrm>
        </p:grpSpPr>
        <p:sp>
          <p:nvSpPr>
            <p:cNvPr id="12339" name="Text Box 97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12340" name="Text Box 98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19</a:t>
              </a:r>
            </a:p>
          </p:txBody>
        </p:sp>
        <p:sp>
          <p:nvSpPr>
            <p:cNvPr id="12341" name="Line 99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12335" name="Group 100"/>
          <p:cNvGrpSpPr>
            <a:grpSpLocks/>
          </p:cNvGrpSpPr>
          <p:nvPr/>
        </p:nvGrpSpPr>
        <p:grpSpPr bwMode="auto">
          <a:xfrm>
            <a:off x="7721600" y="795338"/>
            <a:ext cx="477838" cy="787400"/>
            <a:chOff x="2286" y="1315"/>
            <a:chExt cx="301" cy="496"/>
          </a:xfrm>
        </p:grpSpPr>
        <p:sp>
          <p:nvSpPr>
            <p:cNvPr id="12336" name="Text Box 102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12337" name="Text Box 103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</a:t>
              </a:r>
            </a:p>
          </p:txBody>
        </p:sp>
        <p:sp>
          <p:nvSpPr>
            <p:cNvPr id="12338" name="Line 104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2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2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219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2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2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219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21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219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219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219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219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219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923" grpId="0"/>
      <p:bldP spid="721925" grpId="0"/>
      <p:bldP spid="721926" grpId="0"/>
      <p:bldP spid="721927" grpId="0"/>
      <p:bldP spid="721928" grpId="0"/>
      <p:bldP spid="721929" grpId="0"/>
      <p:bldP spid="721930" grpId="0"/>
      <p:bldP spid="721931" grpId="0" animBg="1"/>
      <p:bldP spid="721932" grpId="0" animBg="1"/>
      <p:bldP spid="7219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139825" y="496888"/>
            <a:ext cx="13493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号杯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941763" y="466725"/>
            <a:ext cx="13493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号杯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6540500" y="466725"/>
            <a:ext cx="13493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zh-CN" altLang="en-US" sz="36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号杯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849313" y="4935538"/>
            <a:ext cx="77565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糖：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           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             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04800" y="5903913"/>
            <a:ext cx="77501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糖水：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         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           </a:t>
            </a:r>
            <a:r>
              <a:rPr lang="en-US" altLang="zh-CN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</a:t>
            </a:r>
            <a:r>
              <a:rPr lang="zh-CN" altLang="en-US" sz="4000" b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克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395538" y="0"/>
            <a:ext cx="5791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2395538" y="4122738"/>
            <a:ext cx="45862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0">
                <a:solidFill>
                  <a:srgbClr val="FF3300"/>
                </a:solidFill>
              </a:rPr>
              <a:t>你认为几号杯水最甜</a:t>
            </a:r>
            <a:r>
              <a:rPr lang="en-US" altLang="zh-CN" sz="3600" b="0">
                <a:solidFill>
                  <a:srgbClr val="FF3300"/>
                </a:solidFill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卡通~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25025" cy="6858000"/>
          </a:xfrm>
          <a:prstGeom prst="rect">
            <a:avLst/>
          </a:prstGeom>
          <a:noFill/>
        </p:spPr>
      </p:pic>
      <p:sp>
        <p:nvSpPr>
          <p:cNvPr id="69635" name="WordArt 3"/>
          <p:cNvSpPr>
            <a:spLocks noChangeArrowheads="1" noChangeShapeType="1" noTextEdit="1"/>
          </p:cNvSpPr>
          <p:nvPr/>
        </p:nvSpPr>
        <p:spPr bwMode="auto">
          <a:xfrm>
            <a:off x="1042988" y="2276475"/>
            <a:ext cx="7272337" cy="20891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zh-CN" altLang="en-US" sz="60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生活中你见到的百分数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187450" y="1052513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0">
                <a:latin typeface="Tahoma" pitchFamily="34" charset="0"/>
                <a:ea typeface="宋体" pitchFamily="2" charset="-122"/>
              </a:rPr>
              <a:t>说一说</a:t>
            </a:r>
          </a:p>
        </p:txBody>
      </p:sp>
      <p:pic>
        <p:nvPicPr>
          <p:cNvPr id="69637" name="Picture 5" descr="有有有有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4725" y="4424363"/>
            <a:ext cx="2139950" cy="21542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图片"/>
          <p:cNvPicPr>
            <a:picLocks noChangeAspect="1" noChangeArrowheads="1"/>
          </p:cNvPicPr>
          <p:nvPr/>
        </p:nvPicPr>
        <p:blipFill>
          <a:blip r:embed="rId2"/>
          <a:srcRect t="7701" b="12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741363" y="363538"/>
            <a:ext cx="8840787" cy="5091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4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读下面百分数</a:t>
            </a:r>
          </a:p>
          <a:p>
            <a:pPr algn="l"/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15%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99%</a:t>
            </a:r>
          </a:p>
          <a:p>
            <a:pPr algn="l"/>
            <a:endParaRPr lang="en-US" altLang="zh-CN" sz="4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endParaRPr lang="en-US" altLang="zh-CN" sz="4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100%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180%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300%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</a:p>
          <a:p>
            <a:endParaRPr lang="zh-CN" altLang="en-US" sz="4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l"/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7.5%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 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121.7%</a:t>
            </a: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 </a:t>
            </a:r>
            <a:r>
              <a:rPr lang="en-US" altLang="zh-CN" sz="4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0.1%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178050" y="5461000"/>
            <a:ext cx="72263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百分数中的数也有小数。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2466975" y="2236788"/>
            <a:ext cx="42672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百分数有时比</a:t>
            </a:r>
            <a:r>
              <a:rPr lang="en-US" altLang="zh-CN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小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2247900" y="3905250"/>
            <a:ext cx="50355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有时比</a:t>
            </a:r>
            <a:r>
              <a:rPr lang="en-US" altLang="zh-CN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大，有时和</a:t>
            </a:r>
            <a:r>
              <a:rPr lang="en-US" altLang="zh-CN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相等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/>
      <p:bldP spid="645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Text Box 2"/>
          <p:cNvSpPr txBox="1">
            <a:spLocks noChangeArrowheads="1"/>
          </p:cNvSpPr>
          <p:nvPr/>
        </p:nvSpPr>
        <p:spPr bwMode="auto">
          <a:xfrm>
            <a:off x="769938" y="1473200"/>
            <a:ext cx="7188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342900" indent="-342900" algn="l">
              <a:lnSpc>
                <a:spcPct val="120000"/>
              </a:lnSpc>
            </a:pPr>
            <a:r>
              <a:rPr lang="en-US" altLang="zh-CN" sz="4000">
                <a:ea typeface="宋体" pitchFamily="2" charset="-122"/>
              </a:rPr>
              <a:t>1%     15%       95%      100% </a:t>
            </a:r>
          </a:p>
          <a:p>
            <a:pPr marL="342900" indent="-342900" algn="l">
              <a:lnSpc>
                <a:spcPct val="120000"/>
              </a:lnSpc>
            </a:pPr>
            <a:r>
              <a:rPr lang="en-US" altLang="zh-CN" sz="4000">
                <a:ea typeface="宋体" pitchFamily="2" charset="-122"/>
              </a:rPr>
              <a:t>0.5%    7.5%   140%     200%</a:t>
            </a:r>
          </a:p>
        </p:txBody>
      </p:sp>
      <p:sp>
        <p:nvSpPr>
          <p:cNvPr id="708611" name="Text Box 3"/>
          <p:cNvSpPr txBox="1">
            <a:spLocks noChangeArrowheads="1"/>
          </p:cNvSpPr>
          <p:nvPr/>
        </p:nvSpPr>
        <p:spPr bwMode="auto">
          <a:xfrm>
            <a:off x="233363" y="666750"/>
            <a:ext cx="8496300" cy="7620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400">
                <a:ea typeface="宋体" pitchFamily="2" charset="-122"/>
              </a:rPr>
              <a:t>   </a:t>
            </a:r>
            <a:r>
              <a:rPr lang="zh-CN" altLang="en-US" sz="4400">
                <a:ea typeface="宋体" pitchFamily="2" charset="-122"/>
              </a:rPr>
              <a:t>读一读：</a:t>
            </a:r>
          </a:p>
        </p:txBody>
      </p:sp>
      <p:sp>
        <p:nvSpPr>
          <p:cNvPr id="708612" name="Rectangle 4"/>
          <p:cNvSpPr>
            <a:spLocks noChangeArrowheads="1"/>
          </p:cNvSpPr>
          <p:nvPr/>
        </p:nvSpPr>
        <p:spPr bwMode="auto">
          <a:xfrm>
            <a:off x="-1588" y="4532313"/>
            <a:ext cx="9145588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52400">
              <a:lnSpc>
                <a:spcPts val="3100"/>
              </a:lnSpc>
            </a:pPr>
            <a:r>
              <a:rPr lang="zh-CN" altLang="en-US" sz="3200">
                <a:solidFill>
                  <a:srgbClr val="FF00FF"/>
                </a:solidFill>
                <a:ea typeface="宋体" pitchFamily="2" charset="-122"/>
              </a:rPr>
              <a:t>百分之七</a:t>
            </a:r>
            <a:r>
              <a:rPr lang="zh-CN" altLang="en-US" sz="3200">
                <a:ea typeface="宋体" pitchFamily="2" charset="-122"/>
              </a:rPr>
              <a:t>   </a:t>
            </a:r>
            <a:r>
              <a:rPr lang="zh-CN" altLang="en-US" sz="3200">
                <a:solidFill>
                  <a:srgbClr val="FF3300"/>
                </a:solidFill>
                <a:ea typeface="宋体" pitchFamily="2" charset="-122"/>
              </a:rPr>
              <a:t>百分之二十五点六</a:t>
            </a:r>
            <a:r>
              <a:rPr lang="zh-CN" altLang="en-US" sz="3200">
                <a:ea typeface="宋体" pitchFamily="2" charset="-122"/>
              </a:rPr>
              <a:t>   </a:t>
            </a:r>
            <a:r>
              <a:rPr lang="zh-CN" altLang="en-US" sz="3200">
                <a:solidFill>
                  <a:srgbClr val="FF00FF"/>
                </a:solidFill>
                <a:ea typeface="宋体" pitchFamily="2" charset="-122"/>
              </a:rPr>
              <a:t>百分之零点五</a:t>
            </a:r>
          </a:p>
          <a:p>
            <a:pPr indent="152400">
              <a:lnSpc>
                <a:spcPts val="3100"/>
              </a:lnSpc>
            </a:pPr>
            <a:endParaRPr lang="zh-CN" altLang="en-US" sz="3200">
              <a:ea typeface="宋体" pitchFamily="2" charset="-122"/>
            </a:endParaRPr>
          </a:p>
          <a:p>
            <a:pPr indent="152400">
              <a:lnSpc>
                <a:spcPts val="3100"/>
              </a:lnSpc>
            </a:pPr>
            <a:r>
              <a:rPr lang="zh-CN" altLang="en-US" sz="3200">
                <a:solidFill>
                  <a:srgbClr val="6600CC"/>
                </a:solidFill>
                <a:ea typeface="宋体" pitchFamily="2" charset="-122"/>
              </a:rPr>
              <a:t>百分之九十八</a:t>
            </a:r>
            <a:r>
              <a:rPr lang="zh-CN" altLang="en-US" sz="3200">
                <a:ea typeface="宋体" pitchFamily="2" charset="-122"/>
              </a:rPr>
              <a:t>  </a:t>
            </a:r>
            <a:r>
              <a:rPr lang="zh-CN" altLang="en-US" sz="3200">
                <a:solidFill>
                  <a:srgbClr val="008000"/>
                </a:solidFill>
                <a:ea typeface="宋体" pitchFamily="2" charset="-122"/>
              </a:rPr>
              <a:t>百分之一点二五</a:t>
            </a:r>
            <a:r>
              <a:rPr lang="zh-CN" altLang="en-US" sz="3200">
                <a:ea typeface="宋体" pitchFamily="2" charset="-122"/>
              </a:rPr>
              <a:t>  </a:t>
            </a:r>
            <a:r>
              <a:rPr lang="zh-CN" altLang="en-US" sz="3200">
                <a:solidFill>
                  <a:schemeClr val="hlink"/>
                </a:solidFill>
                <a:ea typeface="宋体" pitchFamily="2" charset="-122"/>
              </a:rPr>
              <a:t>百分之一百二十</a:t>
            </a:r>
          </a:p>
        </p:txBody>
      </p:sp>
      <p:sp>
        <p:nvSpPr>
          <p:cNvPr id="708613" name="Rectangle 5"/>
          <p:cNvSpPr>
            <a:spLocks noChangeArrowheads="1"/>
          </p:cNvSpPr>
          <p:nvPr/>
        </p:nvSpPr>
        <p:spPr bwMode="auto">
          <a:xfrm>
            <a:off x="323850" y="3392488"/>
            <a:ext cx="4298950" cy="64135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 b="0">
                <a:ea typeface="宋体" pitchFamily="2" charset="-122"/>
              </a:rPr>
              <a:t>写出下面各百分数。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08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08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7086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7086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86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0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0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086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8610" grpId="0"/>
      <p:bldP spid="708611" grpId="0" animBg="1"/>
      <p:bldP spid="708612" grpId="0"/>
      <p:bldP spid="7086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15900" y="620713"/>
            <a:ext cx="8748713" cy="59039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800"/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1096963" y="911225"/>
            <a:ext cx="5715000" cy="3810000"/>
            <a:chOff x="975" y="1121"/>
            <a:chExt cx="3600" cy="2400"/>
          </a:xfrm>
        </p:grpSpPr>
        <p:sp>
          <p:nvSpPr>
            <p:cNvPr id="61444" name="Rectangle 4"/>
            <p:cNvSpPr>
              <a:spLocks noChangeArrowheads="1"/>
            </p:cNvSpPr>
            <p:nvPr/>
          </p:nvSpPr>
          <p:spPr bwMode="auto">
            <a:xfrm>
              <a:off x="4014" y="3203"/>
              <a:ext cx="226" cy="1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r>
                <a:rPr lang="en-US" altLang="zh-CN" sz="800"/>
                <a:t>100%</a:t>
              </a:r>
              <a:r>
                <a:rPr lang="zh-CN" altLang="en-US" sz="800"/>
                <a:t>棉</a:t>
              </a:r>
            </a:p>
          </p:txBody>
        </p:sp>
        <p:pic>
          <p:nvPicPr>
            <p:cNvPr id="61445" name="Picture 5" descr="t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75" y="1121"/>
              <a:ext cx="3600" cy="2400"/>
            </a:xfrm>
            <a:prstGeom prst="rect">
              <a:avLst/>
            </a:prstGeom>
            <a:noFill/>
          </p:spPr>
        </p:pic>
      </p:grp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4892675" y="2767013"/>
            <a:ext cx="3816350" cy="9350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4400"/>
              <a:t>成份：</a:t>
            </a:r>
            <a:r>
              <a:rPr lang="en-US" altLang="zh-CN" sz="4400"/>
              <a:t>100%</a:t>
            </a:r>
            <a:r>
              <a:rPr lang="zh-CN" altLang="en-US" sz="4400"/>
              <a:t>棉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606425" y="4533900"/>
            <a:ext cx="8007350" cy="1466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4400"/>
              <a:t>占         的</a:t>
            </a:r>
            <a:r>
              <a:rPr lang="en-US" altLang="zh-CN" sz="3600"/>
              <a:t>100%</a:t>
            </a:r>
            <a:r>
              <a:rPr lang="zh-CN" altLang="en-US" sz="3600"/>
              <a:t>，也就是</a:t>
            </a:r>
          </a:p>
          <a:p>
            <a:r>
              <a:rPr lang="zh-CN" altLang="en-US" sz="3600"/>
              <a:t>。</a:t>
            </a: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42938" y="4700588"/>
            <a:ext cx="10953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 u="sng">
                <a:solidFill>
                  <a:srgbClr val="0000FF"/>
                </a:solidFill>
              </a:rPr>
              <a:t>棉布</a:t>
            </a: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2233613" y="4654550"/>
            <a:ext cx="18319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 u="sng">
                <a:solidFill>
                  <a:srgbClr val="0000FF"/>
                </a:solidFill>
              </a:rPr>
              <a:t>这件</a:t>
            </a:r>
            <a:r>
              <a:rPr lang="en-US" altLang="zh-CN" sz="3600" u="sng">
                <a:solidFill>
                  <a:srgbClr val="0000FF"/>
                </a:solidFill>
              </a:rPr>
              <a:t>T</a:t>
            </a:r>
            <a:r>
              <a:rPr lang="zh-CN" altLang="en-US" sz="3600" u="sng">
                <a:solidFill>
                  <a:srgbClr val="0000FF"/>
                </a:solidFill>
              </a:rPr>
              <a:t>恤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2922588" y="5278438"/>
            <a:ext cx="4575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/>
              <a:t>这件</a:t>
            </a:r>
            <a:r>
              <a:rPr lang="en-US" altLang="zh-CN" sz="3600"/>
              <a:t>T</a:t>
            </a:r>
            <a:r>
              <a:rPr lang="zh-CN" altLang="en-US" sz="3600"/>
              <a:t>恤全部是棉布的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 animBg="1"/>
      <p:bldP spid="61447" grpId="0" animBg="1"/>
      <p:bldP spid="61447" grpId="1" animBg="1"/>
      <p:bldP spid="61449" grpId="0"/>
      <p:bldP spid="61450" grpId="0"/>
      <p:bldP spid="614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卡通~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25025" cy="6858000"/>
          </a:xfrm>
          <a:prstGeom prst="rect">
            <a:avLst/>
          </a:prstGeom>
          <a:noFill/>
        </p:spPr>
      </p:pic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1704975" y="2393950"/>
            <a:ext cx="5708650" cy="153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黑体"/>
                <a:ea typeface="黑体"/>
              </a:rPr>
              <a:t>百分数的认识</a:t>
            </a:r>
          </a:p>
        </p:txBody>
      </p:sp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700088" y="655638"/>
            <a:ext cx="4114800" cy="331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北师大版小学数学五年级下册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4068763" y="3921125"/>
            <a:ext cx="1363662" cy="1098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600" b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</p:txBody>
      </p:sp>
      <p:pic>
        <p:nvPicPr>
          <p:cNvPr id="52231" name="e9b51c3417f7481283e9f820e953801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75563" y="5632450"/>
            <a:ext cx="304800" cy="304800"/>
          </a:xfrm>
          <a:prstGeom prst="rect">
            <a:avLst/>
          </a:prstGeom>
          <a:noFill/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3771900" y="5468938"/>
            <a:ext cx="366553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4000"/>
              <a:t>五年级三班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113" fill="hold"/>
                                        <p:tgtEl>
                                          <p:spTgt spid="52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215900" y="620713"/>
            <a:ext cx="8748713" cy="59039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800"/>
          </a:p>
        </p:txBody>
      </p:sp>
      <p:pic>
        <p:nvPicPr>
          <p:cNvPr id="62467" name="Picture 3" descr="t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63" y="630238"/>
            <a:ext cx="5618162" cy="3811587"/>
          </a:xfrm>
          <a:prstGeom prst="rect">
            <a:avLst/>
          </a:prstGeom>
          <a:noFill/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238500" y="2390775"/>
            <a:ext cx="5268913" cy="935038"/>
          </a:xfrm>
          <a:prstGeom prst="rect">
            <a:avLst/>
          </a:prstGeom>
          <a:solidFill>
            <a:srgbClr val="FD4D5E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4400">
                <a:solidFill>
                  <a:srgbClr val="0000FF"/>
                </a:solidFill>
              </a:rPr>
              <a:t>酒精含量：</a:t>
            </a:r>
            <a:r>
              <a:rPr lang="en-US" altLang="zh-CN" sz="4400">
                <a:solidFill>
                  <a:srgbClr val="0000FF"/>
                </a:solidFill>
              </a:rPr>
              <a:t>38%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606425" y="4592638"/>
            <a:ext cx="8007350" cy="1466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6600" u="sng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占</a:t>
            </a:r>
            <a:r>
              <a:rPr lang="zh-CN" altLang="en-US" sz="6600" u="sng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</a:t>
            </a:r>
            <a:r>
              <a:rPr lang="zh-CN" altLang="en-US" sz="6600">
                <a:latin typeface="黑体" pitchFamily="2" charset="-122"/>
                <a:ea typeface="黑体" pitchFamily="2" charset="-122"/>
              </a:rPr>
              <a:t>的</a:t>
            </a:r>
            <a:r>
              <a:rPr lang="en-US" altLang="zh-CN" sz="5400">
                <a:latin typeface="黑体" pitchFamily="2" charset="-122"/>
                <a:ea typeface="黑体" pitchFamily="2" charset="-122"/>
              </a:rPr>
              <a:t>38% 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468438" y="5040313"/>
            <a:ext cx="10953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>
                <a:solidFill>
                  <a:srgbClr val="FF3300"/>
                </a:solidFill>
              </a:rPr>
              <a:t>酒精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3752850" y="5026025"/>
            <a:ext cx="1552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>
                <a:solidFill>
                  <a:srgbClr val="FF3300"/>
                </a:solidFill>
              </a:rPr>
              <a:t>这瓶酒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nimBg="1"/>
      <p:bldP spid="62469" grpId="0" animBg="1"/>
      <p:bldP spid="62470" grpId="0"/>
      <p:bldP spid="624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44463" y="620713"/>
            <a:ext cx="8748712" cy="59039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 sz="2800"/>
          </a:p>
        </p:txBody>
      </p:sp>
      <p:pic>
        <p:nvPicPr>
          <p:cNvPr id="63491" name="Picture 3" descr="2005861051230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638" y="661988"/>
            <a:ext cx="4176712" cy="4176712"/>
          </a:xfrm>
          <a:prstGeom prst="rect">
            <a:avLst/>
          </a:prstGeom>
          <a:noFill/>
        </p:spPr>
      </p:pic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513013" y="1854200"/>
            <a:ext cx="5327650" cy="1006475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4400">
                <a:solidFill>
                  <a:srgbClr val="FFFF00"/>
                </a:solidFill>
              </a:rPr>
              <a:t>蛋白质含量</a:t>
            </a:r>
            <a:r>
              <a:rPr lang="en-US" altLang="zh-CN" sz="4400">
                <a:solidFill>
                  <a:srgbClr val="FFFF00"/>
                </a:solidFill>
              </a:rPr>
              <a:t>17.5%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606425" y="4533900"/>
            <a:ext cx="8007350" cy="14668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 anchor="ctr"/>
          <a:lstStyle/>
          <a:p>
            <a:r>
              <a:rPr lang="zh-CN" altLang="en-US" sz="4400" u="sng">
                <a:solidFill>
                  <a:srgbClr val="0000FF"/>
                </a:solidFill>
              </a:rPr>
              <a:t>        </a:t>
            </a:r>
            <a:r>
              <a:rPr lang="zh-CN" altLang="en-US" sz="4400"/>
              <a:t>占</a:t>
            </a:r>
            <a:r>
              <a:rPr lang="zh-CN" altLang="en-US" sz="4400" u="sng">
                <a:solidFill>
                  <a:srgbClr val="0000FF"/>
                </a:solidFill>
              </a:rPr>
              <a:t>             </a:t>
            </a:r>
            <a:r>
              <a:rPr lang="zh-CN" altLang="en-US" sz="4400"/>
              <a:t>的</a:t>
            </a:r>
            <a:r>
              <a:rPr lang="en-US" altLang="zh-CN" sz="3600"/>
              <a:t>17.5%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  <p:bldP spid="634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295400"/>
            <a:ext cx="8027987" cy="6021388"/>
          </a:xfrm>
          <a:prstGeom prst="rect">
            <a:avLst/>
          </a:prstGeom>
          <a:noFill/>
        </p:spPr>
      </p:pic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611188" y="123825"/>
            <a:ext cx="3024187" cy="6413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>
                <a:ea typeface="宋体" pitchFamily="2" charset="-122"/>
              </a:rPr>
              <a:t>百分数的运用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6769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下面的百分数表示什么意思？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3505200" y="6172200"/>
            <a:ext cx="548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黑体" pitchFamily="2" charset="-122"/>
              </a:rPr>
              <a:t>完成的占全部的百分之二十五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4752975" cy="11525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mtClean="0"/>
              <a:t>姚明加盟</a:t>
            </a:r>
            <a:r>
              <a:rPr lang="en-US" altLang="zh-CN" smtClean="0"/>
              <a:t>NBA</a:t>
            </a:r>
            <a:r>
              <a:rPr lang="zh-CN" altLang="en-US" smtClean="0"/>
              <a:t>联赛的第一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mtClean="0"/>
              <a:t>年，投篮命中率为</a:t>
            </a:r>
            <a:r>
              <a:rPr lang="en-US" altLang="zh-CN" smtClean="0"/>
              <a:t>49.8%</a:t>
            </a:r>
            <a:r>
              <a:rPr lang="zh-CN" altLang="en-US" smtClean="0"/>
              <a:t>。</a:t>
            </a:r>
          </a:p>
        </p:txBody>
      </p:sp>
      <p:pic>
        <p:nvPicPr>
          <p:cNvPr id="82947" name="Picture 3" descr="u=3865769212,1887998743&amp;fm=0&amp;gp=2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260350"/>
            <a:ext cx="3582988" cy="4608513"/>
          </a:xfrm>
          <a:prstGeom prst="rect">
            <a:avLst/>
          </a:prstGeom>
          <a:noFill/>
        </p:spPr>
      </p:pic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323850" y="2708275"/>
            <a:ext cx="46799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0">
                <a:ea typeface="宋体" pitchFamily="2" charset="-122"/>
              </a:rPr>
              <a:t>49.8%</a:t>
            </a:r>
            <a:r>
              <a:rPr lang="zh-CN" altLang="en-US" sz="3200" b="0">
                <a:ea typeface="宋体" pitchFamily="2" charset="-122"/>
              </a:rPr>
              <a:t>表示：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250825" y="3357563"/>
            <a:ext cx="47529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0">
                <a:ea typeface="宋体" pitchFamily="2" charset="-122"/>
              </a:rPr>
              <a:t>投中的个数占投篮总个数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0">
                <a:ea typeface="宋体" pitchFamily="2" charset="-122"/>
              </a:rPr>
              <a:t>的</a:t>
            </a:r>
            <a:r>
              <a:rPr lang="en-US" altLang="zh-CN" sz="3200" b="0">
                <a:ea typeface="宋体" pitchFamily="2" charset="-122"/>
              </a:rPr>
              <a:t>49.8%</a:t>
            </a:r>
            <a:r>
              <a:rPr lang="zh-CN" altLang="en-US" sz="3200" b="0">
                <a:ea typeface="宋体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build="p"/>
      <p:bldP spid="82948" grpId="0"/>
      <p:bldP spid="829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8785225" cy="2308225"/>
          </a:xfrm>
          <a:prstGeom prst="rect">
            <a:avLst/>
          </a:prstGeom>
          <a:noFill/>
        </p:spPr>
      </p:pic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533400" y="28194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0">
                <a:ea typeface="宋体" pitchFamily="2" charset="-122"/>
              </a:rPr>
              <a:t>2.5% </a:t>
            </a:r>
            <a:r>
              <a:rPr lang="zh-CN" altLang="en-US" sz="2400" b="0">
                <a:ea typeface="宋体" pitchFamily="2" charset="-122"/>
              </a:rPr>
              <a:t>表示蛋白质占牛奶的百分之二点五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33400" y="34290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0">
                <a:ea typeface="宋体" pitchFamily="2" charset="-122"/>
              </a:rPr>
              <a:t>12.3% </a:t>
            </a:r>
            <a:r>
              <a:rPr lang="zh-CN" altLang="en-US" sz="2400" b="0">
                <a:ea typeface="宋体" pitchFamily="2" charset="-122"/>
              </a:rPr>
              <a:t>表示蛋白质占鸡蛋的百分之十二点三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533400" y="4114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0">
                <a:ea typeface="宋体" pitchFamily="2" charset="-122"/>
              </a:rPr>
              <a:t>18.1% </a:t>
            </a:r>
            <a:r>
              <a:rPr lang="zh-CN" altLang="en-US" sz="2400" b="0">
                <a:ea typeface="宋体" pitchFamily="2" charset="-122"/>
              </a:rPr>
              <a:t>表示蛋白质占廋猪肉的百分之十八点一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533400" y="48006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0">
                <a:ea typeface="宋体" pitchFamily="2" charset="-122"/>
              </a:rPr>
              <a:t>8.6% </a:t>
            </a:r>
            <a:r>
              <a:rPr lang="zh-CN" altLang="en-US" sz="2400" b="0">
                <a:ea typeface="宋体" pitchFamily="2" charset="-122"/>
              </a:rPr>
              <a:t>表示蛋白质占玉米的百分之八点五六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533400" y="5410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0">
                <a:ea typeface="宋体" pitchFamily="2" charset="-122"/>
              </a:rPr>
              <a:t>24.6% </a:t>
            </a:r>
            <a:r>
              <a:rPr lang="zh-CN" altLang="en-US" sz="2400" b="0">
                <a:ea typeface="宋体" pitchFamily="2" charset="-122"/>
              </a:rPr>
              <a:t>表示蛋白质占豌豆的百分之二十四点六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  <p:bldP spid="83972" grpId="0"/>
      <p:bldP spid="83973" grpId="0"/>
      <p:bldP spid="83974" grpId="0"/>
      <p:bldP spid="839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0" name="Group 2"/>
          <p:cNvGraphicFramePr>
            <a:graphicFrameLocks noGrp="1"/>
          </p:cNvGraphicFramePr>
          <p:nvPr/>
        </p:nvGraphicFramePr>
        <p:xfrm>
          <a:off x="3106738" y="1397000"/>
          <a:ext cx="3600450" cy="1481138"/>
        </p:xfrm>
        <a:graphic>
          <a:graphicData uri="http://schemas.openxmlformats.org/drawingml/2006/table">
            <a:tbl>
              <a:tblPr/>
              <a:tblGrid>
                <a:gridCol w="3600450"/>
              </a:tblGrid>
              <a:tr h="1481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今天全校学生的出勤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率为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95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％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8616" name="Group 8"/>
          <p:cNvGraphicFramePr>
            <a:graphicFrameLocks noGrp="1"/>
          </p:cNvGraphicFramePr>
          <p:nvPr/>
        </p:nvGraphicFramePr>
        <p:xfrm>
          <a:off x="3133725" y="1422400"/>
          <a:ext cx="3584575" cy="1477963"/>
        </p:xfrm>
        <a:graphic>
          <a:graphicData uri="http://schemas.openxmlformats.org/drawingml/2006/table">
            <a:tbl>
              <a:tblPr/>
              <a:tblGrid>
                <a:gridCol w="3584575"/>
              </a:tblGrid>
              <a:tr h="147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  </a:t>
                      </a:r>
                    </a:p>
                  </a:txBody>
                  <a:tcPr marL="90000" marR="90000" marT="46800" marB="46800" horzOverflow="overflow">
                    <a:lnL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8622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1163" y="2078038"/>
            <a:ext cx="1428750" cy="3495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31775" y="31750"/>
            <a:ext cx="752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>
                <a:ea typeface="宋体" pitchFamily="2" charset="-122"/>
              </a:rPr>
              <a:t>说说下面这些百分数所表示的意思。</a:t>
            </a:r>
          </a:p>
        </p:txBody>
      </p:sp>
      <p:pic>
        <p:nvPicPr>
          <p:cNvPr id="74755" name="Picture 3" descr="xxsx5bp65"/>
          <p:cNvPicPr>
            <a:picLocks noChangeAspect="1" noChangeArrowheads="1"/>
          </p:cNvPicPr>
          <p:nvPr/>
        </p:nvPicPr>
        <p:blipFill>
          <a:blip r:embed="rId4"/>
          <a:srcRect t="964" r="69003" b="2916"/>
          <a:stretch>
            <a:fillRect/>
          </a:stretch>
        </p:blipFill>
        <p:spPr bwMode="auto">
          <a:xfrm>
            <a:off x="0" y="692150"/>
            <a:ext cx="532923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4" descr="xxsx5bp65"/>
          <p:cNvPicPr>
            <a:picLocks noChangeAspect="1" noChangeArrowheads="1"/>
          </p:cNvPicPr>
          <p:nvPr/>
        </p:nvPicPr>
        <p:blipFill>
          <a:blip r:embed="rId4"/>
          <a:srcRect l="29961" r="51250" b="208"/>
          <a:stretch>
            <a:fillRect/>
          </a:stretch>
        </p:blipFill>
        <p:spPr bwMode="auto">
          <a:xfrm>
            <a:off x="5580063" y="765175"/>
            <a:ext cx="32988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250825" y="4778375"/>
            <a:ext cx="5895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ea typeface="宋体" pitchFamily="2" charset="-122"/>
              </a:rPr>
              <a:t>80%</a:t>
            </a:r>
            <a:r>
              <a:rPr lang="zh-CN" altLang="en-US" sz="2800">
                <a:ea typeface="宋体" pitchFamily="2" charset="-122"/>
              </a:rPr>
              <a:t>表示：棉材料占衣服材料的</a:t>
            </a:r>
            <a:r>
              <a:rPr lang="en-US" altLang="zh-CN" sz="2800">
                <a:ea typeface="宋体" pitchFamily="2" charset="-122"/>
              </a:rPr>
              <a:t>80%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323850" y="5327650"/>
            <a:ext cx="7993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800">
                <a:ea typeface="宋体" pitchFamily="2" charset="-122"/>
              </a:rPr>
              <a:t>20%</a:t>
            </a:r>
            <a:r>
              <a:rPr lang="zh-CN" altLang="en-US" sz="2800">
                <a:ea typeface="宋体" pitchFamily="2" charset="-122"/>
              </a:rPr>
              <a:t>表示：涤纶材料占衣服材料的</a:t>
            </a:r>
            <a:r>
              <a:rPr lang="en-US" altLang="zh-CN" sz="2800">
                <a:ea typeface="宋体" pitchFamily="2" charset="-122"/>
              </a:rPr>
              <a:t>20%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323850" y="5903913"/>
            <a:ext cx="7704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800">
                <a:ea typeface="宋体" pitchFamily="2" charset="-122"/>
              </a:rPr>
              <a:t>100%</a:t>
            </a:r>
            <a:r>
              <a:rPr lang="zh-CN" altLang="en-US" sz="2800">
                <a:ea typeface="宋体" pitchFamily="2" charset="-122"/>
              </a:rPr>
              <a:t>表示：果汁的质量占总质量的</a:t>
            </a:r>
            <a:r>
              <a:rPr lang="en-US" altLang="zh-CN" sz="2800">
                <a:ea typeface="宋体" pitchFamily="2" charset="-122"/>
              </a:rPr>
              <a:t>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  <p:bldP spid="74758" grpId="0"/>
      <p:bldP spid="747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2863850"/>
            <a:ext cx="2420938" cy="3735388"/>
          </a:xfrm>
          <a:prstGeom prst="rect">
            <a:avLst/>
          </a:prstGeom>
          <a:noFill/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0538" y="-1160463"/>
            <a:ext cx="6145212" cy="5087938"/>
          </a:xfrm>
          <a:prstGeom prst="rect">
            <a:avLst/>
          </a:prstGeom>
          <a:noFill/>
        </p:spPr>
      </p:pic>
      <p:sp>
        <p:nvSpPr>
          <p:cNvPr id="67588" name="Oval 4"/>
          <p:cNvSpPr>
            <a:spLocks noChangeArrowheads="1"/>
          </p:cNvSpPr>
          <p:nvPr/>
        </p:nvSpPr>
        <p:spPr bwMode="auto">
          <a:xfrm>
            <a:off x="5548313" y="5238750"/>
            <a:ext cx="630237" cy="346075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3106738" y="2955925"/>
            <a:ext cx="5073650" cy="3149600"/>
          </a:xfrm>
          <a:prstGeom prst="rect">
            <a:avLst/>
          </a:prstGeom>
          <a:solidFill>
            <a:srgbClr val="FF3300"/>
          </a:solidFill>
          <a:ln w="9525" algn="ctr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0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3624263" y="3121025"/>
            <a:ext cx="3949700" cy="1443038"/>
          </a:xfrm>
          <a:prstGeom prst="rect">
            <a:avLst/>
          </a:prstGeom>
          <a:solidFill>
            <a:srgbClr val="00FF00"/>
          </a:solidFill>
          <a:ln w="9525" algn="ctr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8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978275" y="5349875"/>
            <a:ext cx="30892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0">
                <a:effectLst>
                  <a:outerShdw blurRad="38100" dist="38100" dir="2700000" algn="tl">
                    <a:srgbClr val="C0C0C0"/>
                  </a:outerShdw>
                </a:effectLst>
              </a:rPr>
              <a:t>北京的总面积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4213225" y="3609975"/>
            <a:ext cx="27940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</a:rPr>
              <a:t>北京的绿化面积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 animBg="1"/>
      <p:bldP spid="67590" grpId="0" animBg="1"/>
      <p:bldP spid="67591" grpId="0"/>
      <p:bldP spid="675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Text Box 2"/>
          <p:cNvSpPr txBox="1">
            <a:spLocks noChangeArrowheads="1"/>
          </p:cNvSpPr>
          <p:nvPr/>
        </p:nvSpPr>
        <p:spPr bwMode="auto">
          <a:xfrm>
            <a:off x="0" y="447675"/>
            <a:ext cx="9144000" cy="2260600"/>
          </a:xfrm>
          <a:prstGeom prst="rect">
            <a:avLst/>
          </a:prstGeom>
          <a:solidFill>
            <a:srgbClr val="009900"/>
          </a:solidFill>
          <a:ln w="38100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accent2">
                <a:alpha val="50000"/>
              </a:schemeClr>
            </a:outerShdw>
          </a:effectLst>
        </p:spPr>
        <p:txBody>
          <a:bodyPr wrap="none"/>
          <a:lstStyle/>
          <a:p>
            <a:pPr marL="342900" indent="-342900" algn="l">
              <a:lnSpc>
                <a:spcPct val="120000"/>
              </a:lnSpc>
            </a:pPr>
            <a:r>
              <a:rPr lang="en-US" altLang="zh-CN" sz="4400">
                <a:ea typeface="宋体" pitchFamily="2" charset="-122"/>
              </a:rPr>
              <a:t>    </a:t>
            </a:r>
            <a:r>
              <a:rPr lang="zh-CN" altLang="en-US" sz="3600">
                <a:ea typeface="宋体" pitchFamily="2" charset="-122"/>
              </a:rPr>
              <a:t>我国的人口占世界总人口的</a:t>
            </a:r>
            <a:r>
              <a:rPr lang="en-US" altLang="zh-CN" sz="3600">
                <a:ea typeface="宋体" pitchFamily="2" charset="-122"/>
              </a:rPr>
              <a:t>22%</a:t>
            </a:r>
            <a:r>
              <a:rPr lang="zh-CN" altLang="en-US" sz="3600">
                <a:ea typeface="宋体" pitchFamily="2" charset="-122"/>
              </a:rPr>
              <a:t>，</a:t>
            </a:r>
          </a:p>
          <a:p>
            <a:pPr marL="342900" indent="-342900" algn="l">
              <a:lnSpc>
                <a:spcPct val="120000"/>
              </a:lnSpc>
            </a:pPr>
            <a:r>
              <a:rPr lang="zh-CN" altLang="en-US" sz="3600">
                <a:ea typeface="宋体" pitchFamily="2" charset="-122"/>
              </a:rPr>
              <a:t>我国耕地面积占世界耕地总面积</a:t>
            </a:r>
          </a:p>
          <a:p>
            <a:pPr marL="342900" indent="-342900" algn="l">
              <a:lnSpc>
                <a:spcPct val="120000"/>
              </a:lnSpc>
            </a:pPr>
            <a:r>
              <a:rPr lang="zh-CN" altLang="en-US" sz="3600">
                <a:ea typeface="宋体" pitchFamily="2" charset="-122"/>
              </a:rPr>
              <a:t>的</a:t>
            </a:r>
            <a:r>
              <a:rPr lang="en-US" altLang="zh-CN" sz="3600">
                <a:ea typeface="宋体" pitchFamily="2" charset="-122"/>
              </a:rPr>
              <a:t>7%</a:t>
            </a:r>
            <a:r>
              <a:rPr lang="zh-CN" altLang="en-US" sz="3600">
                <a:ea typeface="宋体" pitchFamily="2" charset="-122"/>
              </a:rPr>
              <a:t>。</a:t>
            </a:r>
          </a:p>
          <a:p>
            <a:pPr marL="342900" indent="-342900" algn="l">
              <a:lnSpc>
                <a:spcPct val="120000"/>
              </a:lnSpc>
            </a:pPr>
            <a:r>
              <a:rPr lang="zh-CN" altLang="en-US" sz="3600">
                <a:ea typeface="宋体" pitchFamily="2" charset="-122"/>
              </a:rPr>
              <a:t>     </a:t>
            </a:r>
            <a:endParaRPr lang="zh-CN" altLang="en-US" sz="3600"/>
          </a:p>
        </p:txBody>
      </p:sp>
      <p:sp>
        <p:nvSpPr>
          <p:cNvPr id="712707" name="Text Box 3"/>
          <p:cNvSpPr txBox="1">
            <a:spLocks noChangeArrowheads="1"/>
          </p:cNvSpPr>
          <p:nvPr/>
        </p:nvSpPr>
        <p:spPr bwMode="auto">
          <a:xfrm>
            <a:off x="468313" y="4005263"/>
            <a:ext cx="8305800" cy="6413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ea typeface="宋体" pitchFamily="2" charset="-122"/>
              </a:rPr>
              <a:t>从这句话，你能获得哪些信息？</a:t>
            </a:r>
          </a:p>
        </p:txBody>
      </p:sp>
      <p:sp>
        <p:nvSpPr>
          <p:cNvPr id="712708" name="Text Box 4"/>
          <p:cNvSpPr txBox="1">
            <a:spLocks noChangeArrowheads="1"/>
          </p:cNvSpPr>
          <p:nvPr/>
        </p:nvSpPr>
        <p:spPr bwMode="auto">
          <a:xfrm>
            <a:off x="468313" y="5157788"/>
            <a:ext cx="5105400" cy="64135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ea typeface="宋体" pitchFamily="2" charset="-122"/>
              </a:rPr>
              <a:t>你还能想到什么？</a:t>
            </a:r>
          </a:p>
        </p:txBody>
      </p:sp>
      <p:sp>
        <p:nvSpPr>
          <p:cNvPr id="712709" name="Rectangle 5"/>
          <p:cNvSpPr>
            <a:spLocks noChangeArrowheads="1"/>
          </p:cNvSpPr>
          <p:nvPr/>
        </p:nvSpPr>
        <p:spPr bwMode="auto">
          <a:xfrm>
            <a:off x="661988" y="3078163"/>
            <a:ext cx="7835900" cy="679450"/>
          </a:xfrm>
          <a:prstGeom prst="rect">
            <a:avLst/>
          </a:prstGeom>
          <a:solidFill>
            <a:srgbClr val="008000"/>
          </a:solidFill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我国发射人造卫星成功率</a:t>
            </a:r>
            <a:r>
              <a:rPr lang="en-US" altLang="zh-CN" sz="3600"/>
              <a:t>100℅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2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27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27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06" grpId="0" animBg="1"/>
      <p:bldP spid="712707" grpId="0" animBg="1" autoUpdateAnimBg="0"/>
      <p:bldP spid="712708" grpId="0" animBg="1" autoUpdateAnimBg="0"/>
      <p:bldP spid="71270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11188" y="333375"/>
            <a:ext cx="1944687" cy="792163"/>
          </a:xfrm>
          <a:prstGeom prst="rect">
            <a:avLst/>
          </a:prstGeom>
          <a:gradFill rotWithShape="1">
            <a:gsLst>
              <a:gs pos="0">
                <a:srgbClr val="E82808"/>
              </a:gs>
              <a:gs pos="50000">
                <a:srgbClr val="FFFF66"/>
              </a:gs>
              <a:gs pos="100000">
                <a:srgbClr val="E82808"/>
              </a:gs>
            </a:gsLst>
            <a:lin ang="5400000" scaled="1"/>
          </a:gra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4213" y="333375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4000">
                <a:ea typeface="宋体" pitchFamily="2" charset="-122"/>
              </a:rPr>
              <a:t>说一说</a:t>
            </a:r>
          </a:p>
        </p:txBody>
      </p:sp>
      <p:sp>
        <p:nvSpPr>
          <p:cNvPr id="702468" name="Rectangle 4"/>
          <p:cNvSpPr>
            <a:spLocks noChangeArrowheads="1"/>
          </p:cNvSpPr>
          <p:nvPr/>
        </p:nvSpPr>
        <p:spPr bwMode="auto">
          <a:xfrm>
            <a:off x="0" y="4292600"/>
            <a:ext cx="81041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6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5</a:t>
            </a:r>
            <a:r>
              <a:rPr lang="zh-CN" altLang="en-US" sz="3200">
                <a:ea typeface="宋体" pitchFamily="2" charset="-122"/>
              </a:rPr>
              <a:t>）空气中氧气体积约占</a:t>
            </a:r>
            <a:r>
              <a:rPr lang="en-US" altLang="zh-CN" sz="3200">
                <a:ea typeface="宋体" pitchFamily="2" charset="-122"/>
              </a:rPr>
              <a:t>20%</a:t>
            </a:r>
          </a:p>
        </p:txBody>
      </p:sp>
      <p:sp>
        <p:nvSpPr>
          <p:cNvPr id="702469" name="Rectangle 5"/>
          <p:cNvSpPr>
            <a:spLocks noChangeArrowheads="1"/>
          </p:cNvSpPr>
          <p:nvPr/>
        </p:nvSpPr>
        <p:spPr bwMode="auto">
          <a:xfrm>
            <a:off x="0" y="4845050"/>
            <a:ext cx="74549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6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6</a:t>
            </a:r>
            <a:r>
              <a:rPr lang="zh-CN" altLang="en-US" sz="3200">
                <a:ea typeface="宋体" pitchFamily="2" charset="-122"/>
              </a:rPr>
              <a:t>）目前我国城市人口占总人口的</a:t>
            </a:r>
            <a:r>
              <a:rPr lang="en-US" altLang="zh-CN" sz="3200">
                <a:ea typeface="宋体" pitchFamily="2" charset="-122"/>
              </a:rPr>
              <a:t>32%</a:t>
            </a:r>
            <a:r>
              <a:rPr lang="en-US" altLang="zh-CN" sz="3200" b="0">
                <a:ea typeface="宋体" pitchFamily="2" charset="-122"/>
              </a:rPr>
              <a:t> </a:t>
            </a:r>
          </a:p>
        </p:txBody>
      </p:sp>
      <p:sp>
        <p:nvSpPr>
          <p:cNvPr id="702470" name="Rectangle 6"/>
          <p:cNvSpPr>
            <a:spLocks noChangeArrowheads="1"/>
          </p:cNvSpPr>
          <p:nvPr/>
        </p:nvSpPr>
        <p:spPr bwMode="auto">
          <a:xfrm>
            <a:off x="0" y="1268413"/>
            <a:ext cx="9434513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1</a:t>
            </a:r>
            <a:r>
              <a:rPr lang="zh-CN" altLang="en-US" sz="3200">
                <a:ea typeface="宋体" pitchFamily="2" charset="-122"/>
              </a:rPr>
              <a:t>）本班数学期末测试的优秀率是</a:t>
            </a:r>
            <a:r>
              <a:rPr lang="en-US" altLang="zh-CN" sz="3200">
                <a:ea typeface="宋体" pitchFamily="2" charset="-122"/>
              </a:rPr>
              <a:t>50%;</a:t>
            </a:r>
          </a:p>
          <a:p>
            <a:pPr algn="l">
              <a:lnSpc>
                <a:spcPct val="80000"/>
              </a:lnSpc>
            </a:pPr>
            <a:endParaRPr lang="en-US" altLang="zh-CN" sz="3200">
              <a:ea typeface="宋体" pitchFamily="2" charset="-122"/>
            </a:endParaRPr>
          </a:p>
          <a:p>
            <a:pPr algn="l">
              <a:lnSpc>
                <a:spcPct val="8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2</a:t>
            </a:r>
            <a:r>
              <a:rPr lang="zh-CN" altLang="en-US" sz="3200">
                <a:ea typeface="宋体" pitchFamily="2" charset="-122"/>
              </a:rPr>
              <a:t>）我校五年级人数约占全校人数的</a:t>
            </a:r>
            <a:r>
              <a:rPr lang="en-US" altLang="zh-CN" sz="3200">
                <a:ea typeface="宋体" pitchFamily="2" charset="-122"/>
              </a:rPr>
              <a:t>15%;</a:t>
            </a:r>
          </a:p>
          <a:p>
            <a:pPr algn="l">
              <a:lnSpc>
                <a:spcPct val="80000"/>
              </a:lnSpc>
            </a:pPr>
            <a:endParaRPr lang="en-US" altLang="zh-CN" sz="3200">
              <a:ea typeface="宋体" pitchFamily="2" charset="-122"/>
            </a:endParaRPr>
          </a:p>
          <a:p>
            <a:pPr algn="l">
              <a:lnSpc>
                <a:spcPct val="8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3</a:t>
            </a:r>
            <a:r>
              <a:rPr lang="zh-CN" altLang="en-US" sz="3200">
                <a:ea typeface="宋体" pitchFamily="2" charset="-122"/>
              </a:rPr>
              <a:t>）我校有</a:t>
            </a:r>
            <a:r>
              <a:rPr lang="en-US" altLang="zh-CN" sz="3200">
                <a:ea typeface="宋体" pitchFamily="2" charset="-122"/>
              </a:rPr>
              <a:t>98%</a:t>
            </a:r>
            <a:r>
              <a:rPr lang="zh-CN" altLang="en-US" sz="3200">
                <a:ea typeface="宋体" pitchFamily="2" charset="-122"/>
              </a:rPr>
              <a:t>的教师拥有大专文凭</a:t>
            </a:r>
            <a:r>
              <a:rPr lang="en-US" altLang="zh-CN" sz="3200">
                <a:ea typeface="宋体" pitchFamily="2" charset="-122"/>
              </a:rPr>
              <a:t>;</a:t>
            </a:r>
          </a:p>
          <a:p>
            <a:pPr algn="l">
              <a:lnSpc>
                <a:spcPct val="80000"/>
              </a:lnSpc>
            </a:pPr>
            <a:endParaRPr lang="en-US" altLang="zh-CN" sz="3200">
              <a:ea typeface="宋体" pitchFamily="2" charset="-122"/>
            </a:endParaRPr>
          </a:p>
          <a:p>
            <a:pPr algn="l">
              <a:lnSpc>
                <a:spcPct val="80000"/>
              </a:lnSpc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4</a:t>
            </a:r>
            <a:r>
              <a:rPr lang="zh-CN" altLang="en-US" sz="3200">
                <a:ea typeface="宋体" pitchFamily="2" charset="-122"/>
              </a:rPr>
              <a:t>）一件毛衣中，羊毛占</a:t>
            </a:r>
            <a:r>
              <a:rPr lang="en-US" altLang="zh-CN" sz="3200">
                <a:ea typeface="宋体" pitchFamily="2" charset="-122"/>
              </a:rPr>
              <a:t>85%</a:t>
            </a:r>
            <a:r>
              <a:rPr lang="zh-CN" altLang="en-US" sz="3200">
                <a:ea typeface="宋体" pitchFamily="2" charset="-122"/>
              </a:rPr>
              <a:t>，化纤占</a:t>
            </a:r>
            <a:r>
              <a:rPr lang="en-US" altLang="zh-CN" sz="3200">
                <a:ea typeface="宋体" pitchFamily="2" charset="-122"/>
              </a:rPr>
              <a:t>15%</a:t>
            </a:r>
            <a:r>
              <a:rPr lang="zh-CN" altLang="en-US" sz="3200">
                <a:ea typeface="宋体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024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0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0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468" grpId="0"/>
      <p:bldP spid="702469" grpId="0"/>
      <p:bldP spid="7024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2867025" y="468313"/>
            <a:ext cx="28289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教学目标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390525" y="1306513"/>
            <a:ext cx="8753475" cy="1373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zh-CN" altLang="en-US" sz="2800">
                <a:solidFill>
                  <a:srgbClr val="6600CC"/>
                </a:solidFill>
              </a:rPr>
              <a:t>知识与技能：</a:t>
            </a:r>
            <a:r>
              <a:rPr lang="zh-CN" altLang="en-US" sz="2800"/>
              <a:t>                                                                 </a:t>
            </a:r>
          </a:p>
          <a:p>
            <a:pPr algn="l"/>
            <a:r>
              <a:rPr lang="zh-CN" altLang="en-US" sz="2800"/>
              <a:t>经历从实际问题中抽象出分数的过程，体会引入</a:t>
            </a:r>
          </a:p>
          <a:p>
            <a:pPr algn="l"/>
            <a:r>
              <a:rPr lang="zh-CN" altLang="en-US" sz="2800"/>
              <a:t>百分数的必要性，理解百分数的意义，会读写百分数。</a:t>
            </a:r>
          </a:p>
        </p:txBody>
      </p:sp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420688" y="2881313"/>
            <a:ext cx="23241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>
                <a:solidFill>
                  <a:srgbClr val="6600CC"/>
                </a:solidFill>
              </a:rPr>
              <a:t>过程与方法</a:t>
            </a:r>
            <a:r>
              <a:rPr lang="zh-CN" altLang="en-US" sz="2800">
                <a:solidFill>
                  <a:srgbClr val="008000"/>
                </a:solidFill>
              </a:rPr>
              <a:t>：</a:t>
            </a: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303213" y="3389313"/>
            <a:ext cx="8320087" cy="95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2800"/>
              <a:t>在具体的情境中，理解百分数的意义，体会百分数与日常生活的密切联系。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03213" y="4724400"/>
            <a:ext cx="73247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重点：理解百分数的意义，能正确读写百分数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39713" y="5494338"/>
            <a:ext cx="5538787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难点：百分数与分数的联系和区别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2" name="Text Box 4"/>
          <p:cNvSpPr txBox="1">
            <a:spLocks noChangeArrowheads="1"/>
          </p:cNvSpPr>
          <p:nvPr/>
        </p:nvSpPr>
        <p:spPr bwMode="auto">
          <a:xfrm>
            <a:off x="493713" y="1598613"/>
            <a:ext cx="7902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600">
                <a:solidFill>
                  <a:srgbClr val="008000"/>
                </a:solidFill>
              </a:rPr>
              <a:t>1.</a:t>
            </a:r>
            <a:r>
              <a:rPr lang="zh-CN" altLang="en-US" sz="3600">
                <a:solidFill>
                  <a:srgbClr val="008000"/>
                </a:solidFill>
              </a:rPr>
              <a:t>一批货物，已经运走百分之四十一。</a:t>
            </a:r>
          </a:p>
        </p:txBody>
      </p:sp>
      <p:sp>
        <p:nvSpPr>
          <p:cNvPr id="729093" name="Text Box 5"/>
          <p:cNvSpPr txBox="1">
            <a:spLocks noChangeArrowheads="1"/>
          </p:cNvSpPr>
          <p:nvPr/>
        </p:nvSpPr>
        <p:spPr bwMode="auto">
          <a:xfrm>
            <a:off x="446088" y="862013"/>
            <a:ext cx="43100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/>
              <a:t>写出下面的百分数：</a:t>
            </a:r>
          </a:p>
        </p:txBody>
      </p:sp>
      <p:sp>
        <p:nvSpPr>
          <p:cNvPr id="729094" name="Text Box 6"/>
          <p:cNvSpPr txBox="1">
            <a:spLocks noChangeArrowheads="1"/>
          </p:cNvSpPr>
          <p:nvPr/>
        </p:nvSpPr>
        <p:spPr bwMode="auto">
          <a:xfrm>
            <a:off x="636588" y="3706813"/>
            <a:ext cx="7051675" cy="1201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zh-CN" sz="3600">
                <a:solidFill>
                  <a:srgbClr val="008000"/>
                </a:solidFill>
              </a:rPr>
              <a:t>2.</a:t>
            </a:r>
            <a:r>
              <a:rPr lang="zh-CN" altLang="en-US" sz="3600">
                <a:solidFill>
                  <a:srgbClr val="008000"/>
                </a:solidFill>
              </a:rPr>
              <a:t>李大爷家今年总收入是十年前的</a:t>
            </a:r>
          </a:p>
          <a:p>
            <a:pPr algn="l"/>
            <a:r>
              <a:rPr lang="zh-CN" altLang="en-US" sz="3600">
                <a:solidFill>
                  <a:srgbClr val="008000"/>
                </a:solidFill>
              </a:rPr>
              <a:t>百分之四百。</a:t>
            </a:r>
          </a:p>
        </p:txBody>
      </p:sp>
      <p:sp>
        <p:nvSpPr>
          <p:cNvPr id="729096" name="Rectangle 8"/>
          <p:cNvSpPr>
            <a:spLocks noChangeArrowheads="1"/>
          </p:cNvSpPr>
          <p:nvPr/>
        </p:nvSpPr>
        <p:spPr bwMode="auto">
          <a:xfrm>
            <a:off x="747713" y="2241550"/>
            <a:ext cx="7648575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 b="0"/>
              <a:t>（</a:t>
            </a:r>
            <a:r>
              <a:rPr lang="zh-CN" altLang="en-US" sz="2800" b="0" u="sng">
                <a:solidFill>
                  <a:srgbClr val="0066FF"/>
                </a:solidFill>
              </a:rPr>
              <a:t>问题</a:t>
            </a:r>
            <a:r>
              <a:rPr lang="zh-CN" altLang="en-US" sz="2800" b="0"/>
              <a:t>：你能说出还剩这批货物的百分之几吗？</a:t>
            </a:r>
          </a:p>
          <a:p>
            <a:r>
              <a:rPr lang="zh-CN" altLang="en-US" sz="2800" b="0"/>
              <a:t>若下午与上午运的一样多，能完成吗）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290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2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290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290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092" grpId="0"/>
      <p:bldP spid="729093" grpId="0"/>
      <p:bldP spid="729094" grpId="0"/>
      <p:bldP spid="72909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3938" y="0"/>
            <a:ext cx="7648575" cy="1143000"/>
          </a:xfrm>
        </p:spPr>
        <p:txBody>
          <a:bodyPr/>
          <a:lstStyle/>
          <a:p>
            <a:r>
              <a:rPr lang="zh-CN" altLang="en-US" sz="3200" smtClean="0"/>
              <a:t>对号入座：（请选择合适的数填空）。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0963" y="947738"/>
            <a:ext cx="7197725" cy="4525962"/>
          </a:xfrm>
        </p:spPr>
        <p:txBody>
          <a:bodyPr/>
          <a:lstStyle/>
          <a:p>
            <a:r>
              <a:rPr lang="en-US" altLang="zh-CN" sz="2800" smtClean="0"/>
              <a:t>55</a:t>
            </a:r>
            <a:r>
              <a:rPr lang="zh-CN" altLang="en-US" sz="2800" smtClean="0"/>
              <a:t>％   </a:t>
            </a:r>
            <a:r>
              <a:rPr lang="en-US" altLang="zh-CN" sz="2800" smtClean="0"/>
              <a:t>100</a:t>
            </a:r>
            <a:r>
              <a:rPr lang="zh-CN" altLang="en-US" sz="2800" smtClean="0"/>
              <a:t>％   </a:t>
            </a:r>
            <a:r>
              <a:rPr lang="en-US" altLang="zh-CN" sz="2800" smtClean="0"/>
              <a:t>120</a:t>
            </a:r>
            <a:r>
              <a:rPr lang="zh-CN" altLang="en-US" sz="2800" smtClean="0"/>
              <a:t>％   </a:t>
            </a:r>
            <a:r>
              <a:rPr lang="en-US" altLang="zh-CN" sz="2800" smtClean="0"/>
              <a:t>1.7</a:t>
            </a:r>
            <a:r>
              <a:rPr lang="zh-CN" altLang="en-US" sz="2800" smtClean="0"/>
              <a:t>％ 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085850" y="1522413"/>
            <a:ext cx="7680325" cy="1160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老师希望理解百分数意义的同学占全班同</a:t>
            </a:r>
          </a:p>
          <a:p>
            <a:pPr algn="l">
              <a:spcBef>
                <a:spcPct val="50000"/>
              </a:spcBef>
            </a:pP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学的（        ）。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1273175" y="2786063"/>
            <a:ext cx="7640638" cy="1160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一本书已经看了</a:t>
            </a:r>
            <a:r>
              <a:rPr lang="en-US" altLang="zh-CN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zh-CN" altLang="en-US" sz="2800" b="0">
                <a:solidFill>
                  <a:schemeClr val="tx2"/>
                </a:solidFill>
              </a:rPr>
              <a:t>％</a:t>
            </a: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，还剩下（      ）没</a:t>
            </a:r>
          </a:p>
          <a:p>
            <a:pPr algn="l">
              <a:spcBef>
                <a:spcPct val="50000"/>
              </a:spcBef>
            </a:pP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有看。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228725" y="4217988"/>
            <a:ext cx="7597775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开展节约活动以来，本月学校的用电量比</a:t>
            </a:r>
          </a:p>
          <a:p>
            <a:pPr algn="l"/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上月减少了（         ）。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1173163" y="5422900"/>
            <a:ext cx="757396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某车间机器经过改良，现在每月产量是原</a:t>
            </a:r>
          </a:p>
          <a:p>
            <a:pPr algn="l"/>
            <a:r>
              <a:rPr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来每月产量的（         ）。</a:t>
            </a: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0" y="1647825"/>
            <a:ext cx="8191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zh-CN" altLang="en-US" sz="28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2292350" y="2171700"/>
            <a:ext cx="113188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 b="0">
                <a:solidFill>
                  <a:srgbClr val="FF3300"/>
                </a:solidFill>
              </a:rPr>
              <a:t>100</a:t>
            </a:r>
            <a:r>
              <a:rPr lang="zh-CN" altLang="en-US" sz="2800" b="0">
                <a:solidFill>
                  <a:srgbClr val="FF3300"/>
                </a:solidFill>
              </a:rPr>
              <a:t>％</a:t>
            </a: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287338" y="3419475"/>
            <a:ext cx="128428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zh-CN" altLang="en-US" sz="28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6657975" y="2805113"/>
            <a:ext cx="9334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 b="0">
                <a:solidFill>
                  <a:srgbClr val="FF3300"/>
                </a:solidFill>
              </a:rPr>
              <a:t>55</a:t>
            </a:r>
            <a:r>
              <a:rPr lang="zh-CN" altLang="en-US" sz="2800" b="0">
                <a:solidFill>
                  <a:srgbClr val="FF3300"/>
                </a:solidFill>
              </a:rPr>
              <a:t>％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388938" y="2141538"/>
            <a:ext cx="8477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zh-CN" altLang="en-US" sz="28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3373438" y="4651375"/>
            <a:ext cx="10318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 b="0">
                <a:solidFill>
                  <a:srgbClr val="FF3300"/>
                </a:solidFill>
              </a:rPr>
              <a:t>1.7</a:t>
            </a:r>
            <a:r>
              <a:rPr lang="zh-CN" altLang="en-US" sz="2800" b="0">
                <a:solidFill>
                  <a:srgbClr val="FF3300"/>
                </a:solidFill>
              </a:rPr>
              <a:t>％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3435350" y="5857875"/>
            <a:ext cx="163353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2800" b="0">
                <a:solidFill>
                  <a:srgbClr val="FF3300"/>
                </a:solidFill>
              </a:rPr>
              <a:t>120</a:t>
            </a:r>
            <a:r>
              <a:rPr lang="zh-CN" altLang="en-US" sz="2800" b="0">
                <a:solidFill>
                  <a:srgbClr val="FF3300"/>
                </a:solidFill>
              </a:rPr>
              <a:t>％</a:t>
            </a:r>
            <a:endParaRPr lang="zh-CN" altLang="en-US" sz="2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1" grpId="0"/>
      <p:bldP spid="90123" grpId="0"/>
      <p:bldP spid="90125" grpId="0"/>
      <p:bldP spid="901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ChangeArrowheads="1"/>
          </p:cNvSpPr>
          <p:nvPr/>
        </p:nvSpPr>
        <p:spPr bwMode="auto">
          <a:xfrm>
            <a:off x="3203575" y="1989138"/>
            <a:ext cx="2736850" cy="2592387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pSp>
        <p:nvGrpSpPr>
          <p:cNvPr id="663555" name="Group 3"/>
          <p:cNvGrpSpPr>
            <a:grpSpLocks/>
          </p:cNvGrpSpPr>
          <p:nvPr/>
        </p:nvGrpSpPr>
        <p:grpSpPr bwMode="auto">
          <a:xfrm>
            <a:off x="3205163" y="1989138"/>
            <a:ext cx="1077912" cy="2592387"/>
            <a:chOff x="2019" y="1253"/>
            <a:chExt cx="679" cy="1633"/>
          </a:xfrm>
        </p:grpSpPr>
        <p:sp>
          <p:nvSpPr>
            <p:cNvPr id="19855" name="Freeform 4" descr="宽上对角线"/>
            <p:cNvSpPr>
              <a:spLocks/>
            </p:cNvSpPr>
            <p:nvPr/>
          </p:nvSpPr>
          <p:spPr bwMode="auto">
            <a:xfrm>
              <a:off x="2517" y="1253"/>
              <a:ext cx="181" cy="1451"/>
            </a:xfrm>
            <a:custGeom>
              <a:avLst/>
              <a:gdLst>
                <a:gd name="T0" fmla="*/ 0 w 136"/>
                <a:gd name="T1" fmla="*/ 0 h 1134"/>
                <a:gd name="T2" fmla="*/ 181 w 136"/>
                <a:gd name="T3" fmla="*/ 0 h 1134"/>
                <a:gd name="T4" fmla="*/ 181 w 136"/>
                <a:gd name="T5" fmla="*/ 1451 h 1134"/>
                <a:gd name="T6" fmla="*/ 0 w 136"/>
                <a:gd name="T7" fmla="*/ 1451 h 1134"/>
                <a:gd name="T8" fmla="*/ 0 w 136"/>
                <a:gd name="T9" fmla="*/ 0 h 1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134">
                  <a:moveTo>
                    <a:pt x="0" y="0"/>
                  </a:moveTo>
                  <a:lnTo>
                    <a:pt x="136" y="0"/>
                  </a:lnTo>
                  <a:lnTo>
                    <a:pt x="136" y="1134"/>
                  </a:lnTo>
                  <a:lnTo>
                    <a:pt x="0" y="1134"/>
                  </a:lnTo>
                  <a:lnTo>
                    <a:pt x="0" y="0"/>
                  </a:lnTo>
                  <a:close/>
                </a:path>
              </a:pathLst>
            </a:custGeom>
            <a:pattFill prst="wdUpDiag">
              <a:fgClr>
                <a:srgbClr val="FF33CC"/>
              </a:fgClr>
              <a:bgClr>
                <a:schemeClr val="bg1"/>
              </a:bgClr>
            </a:patt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9856" name="Freeform 5" descr="宽上对角线"/>
            <p:cNvSpPr>
              <a:spLocks/>
            </p:cNvSpPr>
            <p:nvPr/>
          </p:nvSpPr>
          <p:spPr bwMode="auto">
            <a:xfrm>
              <a:off x="2019" y="1253"/>
              <a:ext cx="543" cy="1633"/>
            </a:xfrm>
            <a:custGeom>
              <a:avLst/>
              <a:gdLst>
                <a:gd name="T0" fmla="*/ 0 w 136"/>
                <a:gd name="T1" fmla="*/ 0 h 1134"/>
                <a:gd name="T2" fmla="*/ 543 w 136"/>
                <a:gd name="T3" fmla="*/ 0 h 1134"/>
                <a:gd name="T4" fmla="*/ 543 w 136"/>
                <a:gd name="T5" fmla="*/ 1633 h 1134"/>
                <a:gd name="T6" fmla="*/ 0 w 136"/>
                <a:gd name="T7" fmla="*/ 1633 h 1134"/>
                <a:gd name="T8" fmla="*/ 0 w 136"/>
                <a:gd name="T9" fmla="*/ 0 h 1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134">
                  <a:moveTo>
                    <a:pt x="0" y="0"/>
                  </a:moveTo>
                  <a:lnTo>
                    <a:pt x="136" y="0"/>
                  </a:lnTo>
                  <a:lnTo>
                    <a:pt x="136" y="1134"/>
                  </a:lnTo>
                  <a:lnTo>
                    <a:pt x="0" y="1134"/>
                  </a:lnTo>
                  <a:lnTo>
                    <a:pt x="0" y="0"/>
                  </a:lnTo>
                  <a:close/>
                </a:path>
              </a:pathLst>
            </a:custGeom>
            <a:pattFill prst="wdUpDiag">
              <a:fgClr>
                <a:srgbClr val="FF33CC"/>
              </a:fgClr>
              <a:bgClr>
                <a:schemeClr val="bg1"/>
              </a:bgClr>
            </a:patt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3558" name="Rectangle 6"/>
          <p:cNvSpPr>
            <a:spLocks noChangeArrowheads="1"/>
          </p:cNvSpPr>
          <p:nvPr/>
        </p:nvSpPr>
        <p:spPr bwMode="auto">
          <a:xfrm>
            <a:off x="6013450" y="1989138"/>
            <a:ext cx="2735263" cy="2592387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63559" name="Rectangle 7"/>
          <p:cNvSpPr>
            <a:spLocks noChangeArrowheads="1"/>
          </p:cNvSpPr>
          <p:nvPr/>
        </p:nvSpPr>
        <p:spPr bwMode="auto">
          <a:xfrm>
            <a:off x="395288" y="1989138"/>
            <a:ext cx="2736850" cy="2592387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63560" name="Text Box 8"/>
          <p:cNvSpPr txBox="1">
            <a:spLocks noChangeArrowheads="1"/>
          </p:cNvSpPr>
          <p:nvPr/>
        </p:nvSpPr>
        <p:spPr bwMode="auto">
          <a:xfrm>
            <a:off x="614363" y="765175"/>
            <a:ext cx="7773987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20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下面的正方形表示</a:t>
            </a:r>
            <a:r>
              <a:rPr lang="zh-CN" altLang="en-US" sz="3200">
                <a:solidFill>
                  <a:srgbClr val="008000"/>
                </a:solidFill>
                <a:ea typeface="华文新魏" pitchFamily="2" charset="-122"/>
              </a:rPr>
              <a:t>“</a:t>
            </a:r>
            <a:r>
              <a:rPr lang="en-US" altLang="zh-CN" sz="320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en-US" altLang="zh-CN" sz="3200">
                <a:solidFill>
                  <a:srgbClr val="008000"/>
                </a:solidFill>
                <a:ea typeface="华文新魏" pitchFamily="2" charset="-122"/>
              </a:rPr>
              <a:t>”</a:t>
            </a:r>
            <a:r>
              <a:rPr lang="zh-CN" altLang="en-US" sz="320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，把各图中阴影部分用分数和百分数表示出来。</a:t>
            </a:r>
          </a:p>
        </p:txBody>
      </p:sp>
      <p:sp>
        <p:nvSpPr>
          <p:cNvPr id="663561" name="Freeform 9" descr="宽上对角线"/>
          <p:cNvSpPr>
            <a:spLocks/>
          </p:cNvSpPr>
          <p:nvPr/>
        </p:nvSpPr>
        <p:spPr bwMode="auto">
          <a:xfrm>
            <a:off x="396875" y="1989138"/>
            <a:ext cx="287338" cy="1800225"/>
          </a:xfrm>
          <a:custGeom>
            <a:avLst/>
            <a:gdLst>
              <a:gd name="T0" fmla="*/ 0 w 136"/>
              <a:gd name="T1" fmla="*/ 0 h 1134"/>
              <a:gd name="T2" fmla="*/ 287338 w 136"/>
              <a:gd name="T3" fmla="*/ 0 h 1134"/>
              <a:gd name="T4" fmla="*/ 287338 w 136"/>
              <a:gd name="T5" fmla="*/ 1800225 h 1134"/>
              <a:gd name="T6" fmla="*/ 0 w 136"/>
              <a:gd name="T7" fmla="*/ 1800225 h 1134"/>
              <a:gd name="T8" fmla="*/ 0 w 136"/>
              <a:gd name="T9" fmla="*/ 0 h 1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6" h="1134">
                <a:moveTo>
                  <a:pt x="0" y="0"/>
                </a:moveTo>
                <a:lnTo>
                  <a:pt x="136" y="0"/>
                </a:lnTo>
                <a:lnTo>
                  <a:pt x="136" y="1134"/>
                </a:lnTo>
                <a:lnTo>
                  <a:pt x="0" y="113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rgbClr val="FF33CC"/>
            </a:fgClr>
            <a:bgClr>
              <a:schemeClr val="bg1"/>
            </a:bgClr>
          </a:patt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aphicFrame>
        <p:nvGraphicFramePr>
          <p:cNvPr id="663562" name="Group 10"/>
          <p:cNvGraphicFramePr>
            <a:graphicFrameLocks noGrp="1"/>
          </p:cNvGraphicFramePr>
          <p:nvPr>
            <p:ph sz="half" idx="1"/>
          </p:nvPr>
        </p:nvGraphicFramePr>
        <p:xfrm>
          <a:off x="396875" y="1989138"/>
          <a:ext cx="2735263" cy="2592391"/>
        </p:xfrm>
        <a:graphic>
          <a:graphicData uri="http://schemas.openxmlformats.org/drawingml/2006/table">
            <a:tbl>
              <a:tblPr/>
              <a:tblGrid>
                <a:gridCol w="273050"/>
                <a:gridCol w="273050"/>
                <a:gridCol w="271463"/>
                <a:gridCol w="276225"/>
                <a:gridCol w="276225"/>
                <a:gridCol w="295275"/>
                <a:gridCol w="252412"/>
                <a:gridCol w="273050"/>
                <a:gridCol w="271463"/>
                <a:gridCol w="273050"/>
              </a:tblGrid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63685" name="Group 133"/>
          <p:cNvGraphicFramePr>
            <a:graphicFrameLocks noGrp="1"/>
          </p:cNvGraphicFramePr>
          <p:nvPr>
            <p:ph sz="quarter" idx="2"/>
          </p:nvPr>
        </p:nvGraphicFramePr>
        <p:xfrm>
          <a:off x="3205163" y="1989138"/>
          <a:ext cx="2735262" cy="2592390"/>
        </p:xfrm>
        <a:graphic>
          <a:graphicData uri="http://schemas.openxmlformats.org/drawingml/2006/table">
            <a:tbl>
              <a:tblPr/>
              <a:tblGrid>
                <a:gridCol w="274637"/>
                <a:gridCol w="273050"/>
                <a:gridCol w="273050"/>
                <a:gridCol w="273050"/>
                <a:gridCol w="274638"/>
                <a:gridCol w="273050"/>
                <a:gridCol w="273050"/>
                <a:gridCol w="273050"/>
                <a:gridCol w="273050"/>
                <a:gridCol w="274637"/>
              </a:tblGrid>
              <a:tr h="2571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3808" name="Rectangle 256" descr="宽上对角线"/>
          <p:cNvSpPr>
            <a:spLocks noChangeArrowheads="1"/>
          </p:cNvSpPr>
          <p:nvPr/>
        </p:nvSpPr>
        <p:spPr bwMode="auto">
          <a:xfrm>
            <a:off x="6011863" y="1989138"/>
            <a:ext cx="2736850" cy="2592387"/>
          </a:xfrm>
          <a:prstGeom prst="rect">
            <a:avLst/>
          </a:prstGeom>
          <a:pattFill prst="wdUpDiag">
            <a:fgClr>
              <a:srgbClr val="FF33CC"/>
            </a:fgClr>
            <a:bgClr>
              <a:schemeClr val="bg1"/>
            </a:bgClr>
          </a:patt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aphicFrame>
        <p:nvGraphicFramePr>
          <p:cNvPr id="663809" name="Group 257"/>
          <p:cNvGraphicFramePr>
            <a:graphicFrameLocks noGrp="1"/>
          </p:cNvGraphicFramePr>
          <p:nvPr>
            <p:ph sz="quarter" idx="3"/>
          </p:nvPr>
        </p:nvGraphicFramePr>
        <p:xfrm>
          <a:off x="6013450" y="1992313"/>
          <a:ext cx="2735263" cy="2589216"/>
        </p:xfrm>
        <a:graphic>
          <a:graphicData uri="http://schemas.openxmlformats.org/drawingml/2006/table">
            <a:tbl>
              <a:tblPr/>
              <a:tblGrid>
                <a:gridCol w="273050"/>
                <a:gridCol w="274638"/>
                <a:gridCol w="271462"/>
                <a:gridCol w="274638"/>
                <a:gridCol w="274637"/>
                <a:gridCol w="273050"/>
                <a:gridCol w="274638"/>
                <a:gridCol w="271462"/>
                <a:gridCol w="274638"/>
                <a:gridCol w="273050"/>
              </a:tblGrid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3932" name="Text Box 380"/>
          <p:cNvSpPr txBox="1">
            <a:spLocks noChangeArrowheads="1"/>
          </p:cNvSpPr>
          <p:nvPr/>
        </p:nvSpPr>
        <p:spPr bwMode="auto">
          <a:xfrm>
            <a:off x="900113" y="4868863"/>
            <a:ext cx="1485900" cy="108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/>
              <a:t>（      ）</a:t>
            </a:r>
          </a:p>
          <a:p>
            <a:endParaRPr lang="zh-CN" altLang="en-US" sz="900"/>
          </a:p>
          <a:p>
            <a:r>
              <a:rPr lang="zh-CN" altLang="en-US" sz="2800"/>
              <a:t>（      ）</a:t>
            </a:r>
          </a:p>
        </p:txBody>
      </p:sp>
      <p:sp>
        <p:nvSpPr>
          <p:cNvPr id="663933" name="Text Box 381"/>
          <p:cNvSpPr txBox="1">
            <a:spLocks noChangeArrowheads="1"/>
          </p:cNvSpPr>
          <p:nvPr/>
        </p:nvSpPr>
        <p:spPr bwMode="auto">
          <a:xfrm>
            <a:off x="3733800" y="4938713"/>
            <a:ext cx="1485900" cy="108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/>
              <a:t>（      ）</a:t>
            </a:r>
          </a:p>
          <a:p>
            <a:endParaRPr lang="zh-CN" altLang="en-US" sz="900"/>
          </a:p>
          <a:p>
            <a:r>
              <a:rPr lang="zh-CN" altLang="en-US" sz="2800"/>
              <a:t>（      ）</a:t>
            </a:r>
          </a:p>
        </p:txBody>
      </p:sp>
      <p:sp>
        <p:nvSpPr>
          <p:cNvPr id="663934" name="Text Box 382"/>
          <p:cNvSpPr txBox="1">
            <a:spLocks noChangeArrowheads="1"/>
          </p:cNvSpPr>
          <p:nvPr/>
        </p:nvSpPr>
        <p:spPr bwMode="auto">
          <a:xfrm>
            <a:off x="6418263" y="4938713"/>
            <a:ext cx="1682750" cy="1082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/>
              <a:t>（        ）</a:t>
            </a:r>
          </a:p>
          <a:p>
            <a:endParaRPr lang="zh-CN" altLang="en-US" sz="900"/>
          </a:p>
          <a:p>
            <a:r>
              <a:rPr lang="zh-CN" altLang="en-US" sz="2800"/>
              <a:t>（        ）</a:t>
            </a:r>
          </a:p>
        </p:txBody>
      </p:sp>
      <p:grpSp>
        <p:nvGrpSpPr>
          <p:cNvPr id="663935" name="Group 383"/>
          <p:cNvGrpSpPr>
            <a:grpSpLocks/>
          </p:cNvGrpSpPr>
          <p:nvPr/>
        </p:nvGrpSpPr>
        <p:grpSpPr bwMode="auto">
          <a:xfrm>
            <a:off x="1258888" y="4652963"/>
            <a:ext cx="714375" cy="884237"/>
            <a:chOff x="3860" y="1719"/>
            <a:chExt cx="450" cy="557"/>
          </a:xfrm>
        </p:grpSpPr>
        <p:sp>
          <p:nvSpPr>
            <p:cNvPr id="19851" name="Text Box 384"/>
            <p:cNvSpPr txBox="1">
              <a:spLocks noChangeArrowheads="1"/>
            </p:cNvSpPr>
            <p:nvPr/>
          </p:nvSpPr>
          <p:spPr bwMode="auto">
            <a:xfrm>
              <a:off x="3866" y="1719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9852" name="Text Box 385"/>
            <p:cNvSpPr txBox="1">
              <a:spLocks noChangeArrowheads="1"/>
            </p:cNvSpPr>
            <p:nvPr/>
          </p:nvSpPr>
          <p:spPr bwMode="auto">
            <a:xfrm>
              <a:off x="3860" y="1949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9853" name="Text Box 386"/>
            <p:cNvSpPr txBox="1">
              <a:spLocks noChangeArrowheads="1"/>
            </p:cNvSpPr>
            <p:nvPr/>
          </p:nvSpPr>
          <p:spPr bwMode="auto">
            <a:xfrm>
              <a:off x="3984" y="1722"/>
              <a:ext cx="226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7</a:t>
              </a:r>
            </a:p>
          </p:txBody>
        </p:sp>
        <p:sp>
          <p:nvSpPr>
            <p:cNvPr id="19854" name="Line 387"/>
            <p:cNvSpPr>
              <a:spLocks noChangeShapeType="1"/>
            </p:cNvSpPr>
            <p:nvPr/>
          </p:nvSpPr>
          <p:spPr bwMode="auto">
            <a:xfrm>
              <a:off x="3923" y="1995"/>
              <a:ext cx="339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3940" name="Rectangle 388"/>
          <p:cNvSpPr>
            <a:spLocks noChangeArrowheads="1"/>
          </p:cNvSpPr>
          <p:nvPr/>
        </p:nvSpPr>
        <p:spPr bwMode="auto">
          <a:xfrm>
            <a:off x="1284288" y="5445125"/>
            <a:ext cx="6953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0033CC"/>
                </a:solidFill>
              </a:rPr>
              <a:t>7%</a:t>
            </a:r>
          </a:p>
        </p:txBody>
      </p:sp>
      <p:grpSp>
        <p:nvGrpSpPr>
          <p:cNvPr id="663941" name="Group 389"/>
          <p:cNvGrpSpPr>
            <a:grpSpLocks/>
          </p:cNvGrpSpPr>
          <p:nvPr/>
        </p:nvGrpSpPr>
        <p:grpSpPr bwMode="auto">
          <a:xfrm>
            <a:off x="4073525" y="4724400"/>
            <a:ext cx="714375" cy="884238"/>
            <a:chOff x="3860" y="1719"/>
            <a:chExt cx="450" cy="557"/>
          </a:xfrm>
        </p:grpSpPr>
        <p:sp>
          <p:nvSpPr>
            <p:cNvPr id="19847" name="Text Box 390"/>
            <p:cNvSpPr txBox="1">
              <a:spLocks noChangeArrowheads="1"/>
            </p:cNvSpPr>
            <p:nvPr/>
          </p:nvSpPr>
          <p:spPr bwMode="auto">
            <a:xfrm>
              <a:off x="3866" y="1719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9848" name="Text Box 391"/>
            <p:cNvSpPr txBox="1">
              <a:spLocks noChangeArrowheads="1"/>
            </p:cNvSpPr>
            <p:nvPr/>
          </p:nvSpPr>
          <p:spPr bwMode="auto">
            <a:xfrm>
              <a:off x="3860" y="1949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9849" name="Text Box 392"/>
            <p:cNvSpPr txBox="1">
              <a:spLocks noChangeArrowheads="1"/>
            </p:cNvSpPr>
            <p:nvPr/>
          </p:nvSpPr>
          <p:spPr bwMode="auto">
            <a:xfrm>
              <a:off x="3928" y="1722"/>
              <a:ext cx="338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39</a:t>
              </a:r>
            </a:p>
          </p:txBody>
        </p:sp>
        <p:sp>
          <p:nvSpPr>
            <p:cNvPr id="19850" name="Line 393"/>
            <p:cNvSpPr>
              <a:spLocks noChangeShapeType="1"/>
            </p:cNvSpPr>
            <p:nvPr/>
          </p:nvSpPr>
          <p:spPr bwMode="auto">
            <a:xfrm>
              <a:off x="3923" y="1995"/>
              <a:ext cx="339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3946" name="Rectangle 394"/>
          <p:cNvSpPr>
            <a:spLocks noChangeArrowheads="1"/>
          </p:cNvSpPr>
          <p:nvPr/>
        </p:nvSpPr>
        <p:spPr bwMode="auto">
          <a:xfrm>
            <a:off x="4067175" y="5502275"/>
            <a:ext cx="8937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0033CC"/>
                </a:solidFill>
              </a:rPr>
              <a:t>39%</a:t>
            </a:r>
          </a:p>
        </p:txBody>
      </p:sp>
      <p:grpSp>
        <p:nvGrpSpPr>
          <p:cNvPr id="663947" name="Group 395"/>
          <p:cNvGrpSpPr>
            <a:grpSpLocks/>
          </p:cNvGrpSpPr>
          <p:nvPr/>
        </p:nvGrpSpPr>
        <p:grpSpPr bwMode="auto">
          <a:xfrm>
            <a:off x="6908800" y="4724400"/>
            <a:ext cx="733425" cy="884238"/>
            <a:chOff x="3860" y="1719"/>
            <a:chExt cx="462" cy="557"/>
          </a:xfrm>
        </p:grpSpPr>
        <p:sp>
          <p:nvSpPr>
            <p:cNvPr id="19843" name="Text Box 396"/>
            <p:cNvSpPr txBox="1">
              <a:spLocks noChangeArrowheads="1"/>
            </p:cNvSpPr>
            <p:nvPr/>
          </p:nvSpPr>
          <p:spPr bwMode="auto">
            <a:xfrm>
              <a:off x="3866" y="1719"/>
              <a:ext cx="11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19844" name="Text Box 397"/>
            <p:cNvSpPr txBox="1">
              <a:spLocks noChangeArrowheads="1"/>
            </p:cNvSpPr>
            <p:nvPr/>
          </p:nvSpPr>
          <p:spPr bwMode="auto">
            <a:xfrm>
              <a:off x="3860" y="1949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9845" name="Text Box 398"/>
            <p:cNvSpPr txBox="1">
              <a:spLocks noChangeArrowheads="1"/>
            </p:cNvSpPr>
            <p:nvPr/>
          </p:nvSpPr>
          <p:spPr bwMode="auto">
            <a:xfrm>
              <a:off x="3872" y="1722"/>
              <a:ext cx="45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19846" name="Line 399"/>
            <p:cNvSpPr>
              <a:spLocks noChangeShapeType="1"/>
            </p:cNvSpPr>
            <p:nvPr/>
          </p:nvSpPr>
          <p:spPr bwMode="auto">
            <a:xfrm>
              <a:off x="3923" y="1995"/>
              <a:ext cx="339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3952" name="Rectangle 400"/>
          <p:cNvSpPr>
            <a:spLocks noChangeArrowheads="1"/>
          </p:cNvSpPr>
          <p:nvPr/>
        </p:nvSpPr>
        <p:spPr bwMode="auto">
          <a:xfrm>
            <a:off x="6680200" y="5502275"/>
            <a:ext cx="10922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0033CC"/>
                </a:solidFill>
              </a:rPr>
              <a:t>100%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63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66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66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66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66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66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63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3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63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635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63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63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66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39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639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663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639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639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6638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63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639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3554" grpId="0" animBg="1"/>
      <p:bldP spid="663558" grpId="0" animBg="1"/>
      <p:bldP spid="663559" grpId="0" animBg="1"/>
      <p:bldP spid="663560" grpId="0"/>
      <p:bldP spid="663561" grpId="0" animBg="1"/>
      <p:bldP spid="663808" grpId="0" animBg="1"/>
      <p:bldP spid="663932" grpId="0"/>
      <p:bldP spid="663933" grpId="0"/>
      <p:bldP spid="663934" grpId="0"/>
      <p:bldP spid="663940" grpId="0"/>
      <p:bldP spid="663946" grpId="0"/>
      <p:bldP spid="66395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9" name="Text Box 3"/>
          <p:cNvSpPr txBox="1">
            <a:spLocks noChangeArrowheads="1"/>
          </p:cNvSpPr>
          <p:nvPr/>
        </p:nvSpPr>
        <p:spPr bwMode="auto">
          <a:xfrm>
            <a:off x="323850" y="404813"/>
            <a:ext cx="8496300" cy="10668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ea typeface="宋体" pitchFamily="2" charset="-122"/>
              </a:rPr>
              <a:t>     </a:t>
            </a:r>
            <a:r>
              <a:rPr lang="zh-CN" altLang="en-US" sz="3200">
                <a:ea typeface="宋体" pitchFamily="2" charset="-122"/>
              </a:rPr>
              <a:t>下列句子中的分数哪些是百分数？哪些不是？为什么？</a:t>
            </a:r>
          </a:p>
        </p:txBody>
      </p:sp>
      <p:grpSp>
        <p:nvGrpSpPr>
          <p:cNvPr id="710680" name="Group 24"/>
          <p:cNvGrpSpPr>
            <a:grpSpLocks/>
          </p:cNvGrpSpPr>
          <p:nvPr/>
        </p:nvGrpSpPr>
        <p:grpSpPr bwMode="auto">
          <a:xfrm>
            <a:off x="0" y="1665288"/>
            <a:ext cx="9144000" cy="4176712"/>
            <a:chOff x="0" y="1169"/>
            <a:chExt cx="5760" cy="2631"/>
          </a:xfrm>
        </p:grpSpPr>
        <p:sp>
          <p:nvSpPr>
            <p:cNvPr id="20484" name="Text Box 25"/>
            <p:cNvSpPr txBox="1">
              <a:spLocks noChangeArrowheads="1"/>
            </p:cNvSpPr>
            <p:nvPr/>
          </p:nvSpPr>
          <p:spPr bwMode="auto">
            <a:xfrm>
              <a:off x="0" y="1169"/>
              <a:ext cx="5760" cy="2631"/>
            </a:xfrm>
            <a:prstGeom prst="rect">
              <a:avLst/>
            </a:prstGeom>
            <a:solidFill>
              <a:srgbClr val="00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 marL="342900" indent="-342900" algn="l">
                <a:lnSpc>
                  <a:spcPct val="130000"/>
                </a:lnSpc>
              </a:pPr>
              <a:r>
                <a:rPr lang="zh-CN" altLang="en-US" sz="3600">
                  <a:ea typeface="宋体" pitchFamily="2" charset="-122"/>
                </a:rPr>
                <a:t>（</a:t>
              </a:r>
              <a:r>
                <a:rPr lang="en-US" altLang="zh-CN" sz="3600">
                  <a:ea typeface="宋体" pitchFamily="2" charset="-122"/>
                </a:rPr>
                <a:t>1</a:t>
              </a:r>
              <a:r>
                <a:rPr lang="zh-CN" altLang="en-US" sz="3600">
                  <a:ea typeface="宋体" pitchFamily="2" charset="-122"/>
                </a:rPr>
                <a:t>）本班女生约占全班人数的</a:t>
              </a:r>
              <a:r>
                <a:rPr lang="en-US" altLang="zh-CN" sz="3600">
                  <a:ea typeface="宋体" pitchFamily="2" charset="-122"/>
                </a:rPr>
                <a:t>43%</a:t>
              </a:r>
              <a:r>
                <a:rPr lang="zh-CN" altLang="en-US" sz="3600">
                  <a:ea typeface="宋体" pitchFamily="2" charset="-122"/>
                </a:rPr>
                <a:t>；</a:t>
              </a:r>
            </a:p>
            <a:p>
              <a:pPr marL="342900" indent="-342900" algn="l">
                <a:lnSpc>
                  <a:spcPct val="130000"/>
                </a:lnSpc>
              </a:pPr>
              <a:r>
                <a:rPr lang="zh-CN" altLang="en-US" sz="3600">
                  <a:ea typeface="宋体" pitchFamily="2" charset="-122"/>
                </a:rPr>
                <a:t>（</a:t>
              </a:r>
              <a:r>
                <a:rPr lang="en-US" altLang="zh-CN" sz="3600">
                  <a:ea typeface="宋体" pitchFamily="2" charset="-122"/>
                </a:rPr>
                <a:t>2</a:t>
              </a:r>
              <a:r>
                <a:rPr lang="zh-CN" altLang="en-US" sz="3600">
                  <a:ea typeface="宋体" pitchFamily="2" charset="-122"/>
                </a:rPr>
                <a:t>）去年我校体育达标率是</a:t>
              </a:r>
              <a:r>
                <a:rPr lang="en-US" altLang="zh-CN" sz="3600">
                  <a:ea typeface="宋体" pitchFamily="2" charset="-122"/>
                </a:rPr>
                <a:t>98.5%</a:t>
              </a:r>
              <a:r>
                <a:rPr lang="zh-CN" altLang="en-US" sz="3600">
                  <a:ea typeface="宋体" pitchFamily="2" charset="-122"/>
                </a:rPr>
                <a:t>；</a:t>
              </a:r>
            </a:p>
            <a:p>
              <a:pPr marL="342900" indent="-342900" algn="l">
                <a:lnSpc>
                  <a:spcPct val="130000"/>
                </a:lnSpc>
              </a:pPr>
              <a:r>
                <a:rPr lang="zh-CN" altLang="en-US" sz="3600">
                  <a:ea typeface="宋体" pitchFamily="2" charset="-122"/>
                </a:rPr>
                <a:t>（</a:t>
              </a:r>
              <a:r>
                <a:rPr lang="en-US" altLang="zh-CN" sz="3600">
                  <a:ea typeface="宋体" pitchFamily="2" charset="-122"/>
                </a:rPr>
                <a:t>3</a:t>
              </a:r>
              <a:r>
                <a:rPr lang="zh-CN" altLang="en-US" sz="3600">
                  <a:ea typeface="宋体" pitchFamily="2" charset="-122"/>
                </a:rPr>
                <a:t>）一堆煤，已经运走了               吨 ；</a:t>
              </a:r>
            </a:p>
            <a:p>
              <a:pPr marL="342900" indent="-342900" algn="l">
                <a:lnSpc>
                  <a:spcPct val="130000"/>
                </a:lnSpc>
              </a:pPr>
              <a:r>
                <a:rPr lang="zh-CN" altLang="en-US" sz="3600">
                  <a:ea typeface="宋体" pitchFamily="2" charset="-122"/>
                </a:rPr>
                <a:t>（</a:t>
              </a:r>
              <a:r>
                <a:rPr lang="en-US" altLang="zh-CN" sz="3600">
                  <a:ea typeface="宋体" pitchFamily="2" charset="-122"/>
                </a:rPr>
                <a:t>4</a:t>
              </a:r>
              <a:r>
                <a:rPr lang="zh-CN" altLang="en-US" sz="3600">
                  <a:ea typeface="宋体" pitchFamily="2" charset="-122"/>
                </a:rPr>
                <a:t>）面粉重量是大米重量的          ；</a:t>
              </a:r>
            </a:p>
            <a:p>
              <a:pPr marL="342900" indent="-342900" algn="l">
                <a:lnSpc>
                  <a:spcPct val="130000"/>
                </a:lnSpc>
              </a:pPr>
              <a:r>
                <a:rPr lang="zh-CN" altLang="en-US" sz="3600">
                  <a:ea typeface="宋体" pitchFamily="2" charset="-122"/>
                </a:rPr>
                <a:t>（</a:t>
              </a:r>
              <a:r>
                <a:rPr lang="en-US" altLang="zh-CN" sz="3600">
                  <a:ea typeface="宋体" pitchFamily="2" charset="-122"/>
                </a:rPr>
                <a:t>5</a:t>
              </a:r>
              <a:r>
                <a:rPr lang="zh-CN" altLang="en-US" sz="3600">
                  <a:ea typeface="宋体" pitchFamily="2" charset="-122"/>
                </a:rPr>
                <a:t>）我省小学生        都有近视。</a:t>
              </a:r>
            </a:p>
          </p:txBody>
        </p:sp>
        <p:grpSp>
          <p:nvGrpSpPr>
            <p:cNvPr id="20485" name="Group 26"/>
            <p:cNvGrpSpPr>
              <a:grpSpLocks/>
            </p:cNvGrpSpPr>
            <p:nvPr/>
          </p:nvGrpSpPr>
          <p:grpSpPr bwMode="auto">
            <a:xfrm>
              <a:off x="3714" y="2054"/>
              <a:ext cx="586" cy="605"/>
              <a:chOff x="1622" y="595"/>
              <a:chExt cx="586" cy="605"/>
            </a:xfrm>
          </p:grpSpPr>
          <p:sp>
            <p:nvSpPr>
              <p:cNvPr id="20494" name="Text Box 27"/>
              <p:cNvSpPr txBox="1">
                <a:spLocks noChangeArrowheads="1"/>
              </p:cNvSpPr>
              <p:nvPr/>
            </p:nvSpPr>
            <p:spPr bwMode="auto">
              <a:xfrm>
                <a:off x="1622" y="835"/>
                <a:ext cx="54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100</a:t>
                </a:r>
              </a:p>
            </p:txBody>
          </p:sp>
          <p:sp>
            <p:nvSpPr>
              <p:cNvPr id="20495" name="Line 28"/>
              <p:cNvSpPr>
                <a:spLocks noChangeShapeType="1"/>
              </p:cNvSpPr>
              <p:nvPr/>
            </p:nvSpPr>
            <p:spPr bwMode="auto">
              <a:xfrm>
                <a:off x="1632" y="912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6" name="Text Box 29"/>
              <p:cNvSpPr txBox="1">
                <a:spLocks noChangeArrowheads="1"/>
              </p:cNvSpPr>
              <p:nvPr/>
            </p:nvSpPr>
            <p:spPr bwMode="auto">
              <a:xfrm>
                <a:off x="1718" y="595"/>
                <a:ext cx="40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60</a:t>
                </a:r>
              </a:p>
            </p:txBody>
          </p:sp>
        </p:grpSp>
        <p:grpSp>
          <p:nvGrpSpPr>
            <p:cNvPr id="20486" name="Group 30"/>
            <p:cNvGrpSpPr>
              <a:grpSpLocks/>
            </p:cNvGrpSpPr>
            <p:nvPr/>
          </p:nvGrpSpPr>
          <p:grpSpPr bwMode="auto">
            <a:xfrm>
              <a:off x="3725" y="2513"/>
              <a:ext cx="336" cy="625"/>
              <a:chOff x="4320" y="2614"/>
              <a:chExt cx="336" cy="625"/>
            </a:xfrm>
          </p:grpSpPr>
          <p:sp>
            <p:nvSpPr>
              <p:cNvPr id="20491" name="Text Box 31"/>
              <p:cNvSpPr txBox="1">
                <a:spLocks noChangeArrowheads="1"/>
              </p:cNvSpPr>
              <p:nvPr/>
            </p:nvSpPr>
            <p:spPr bwMode="auto">
              <a:xfrm>
                <a:off x="4346" y="2614"/>
                <a:ext cx="25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3</a:t>
                </a:r>
              </a:p>
            </p:txBody>
          </p:sp>
          <p:sp>
            <p:nvSpPr>
              <p:cNvPr id="20492" name="Text Box 32"/>
              <p:cNvSpPr txBox="1">
                <a:spLocks noChangeArrowheads="1"/>
              </p:cNvSpPr>
              <p:nvPr/>
            </p:nvSpPr>
            <p:spPr bwMode="auto">
              <a:xfrm>
                <a:off x="4359" y="2874"/>
                <a:ext cx="25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4</a:t>
                </a:r>
              </a:p>
            </p:txBody>
          </p:sp>
          <p:sp>
            <p:nvSpPr>
              <p:cNvPr id="20493" name="Line 33"/>
              <p:cNvSpPr>
                <a:spLocks noChangeShapeType="1"/>
              </p:cNvSpPr>
              <p:nvPr/>
            </p:nvSpPr>
            <p:spPr bwMode="auto">
              <a:xfrm>
                <a:off x="4320" y="2931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487" name="Group 34"/>
            <p:cNvGrpSpPr>
              <a:grpSpLocks/>
            </p:cNvGrpSpPr>
            <p:nvPr/>
          </p:nvGrpSpPr>
          <p:grpSpPr bwMode="auto">
            <a:xfrm>
              <a:off x="2286" y="2961"/>
              <a:ext cx="586" cy="605"/>
              <a:chOff x="1622" y="595"/>
              <a:chExt cx="586" cy="605"/>
            </a:xfrm>
          </p:grpSpPr>
          <p:sp>
            <p:nvSpPr>
              <p:cNvPr id="20488" name="Text Box 35"/>
              <p:cNvSpPr txBox="1">
                <a:spLocks noChangeArrowheads="1"/>
              </p:cNvSpPr>
              <p:nvPr/>
            </p:nvSpPr>
            <p:spPr bwMode="auto">
              <a:xfrm>
                <a:off x="1622" y="835"/>
                <a:ext cx="54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100</a:t>
                </a:r>
              </a:p>
            </p:txBody>
          </p:sp>
          <p:sp>
            <p:nvSpPr>
              <p:cNvPr id="20489" name="Line 36"/>
              <p:cNvSpPr>
                <a:spLocks noChangeShapeType="1"/>
              </p:cNvSpPr>
              <p:nvPr/>
            </p:nvSpPr>
            <p:spPr bwMode="auto">
              <a:xfrm>
                <a:off x="1632" y="912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0" name="Text Box 37"/>
              <p:cNvSpPr txBox="1">
                <a:spLocks noChangeArrowheads="1"/>
              </p:cNvSpPr>
              <p:nvPr/>
            </p:nvSpPr>
            <p:spPr bwMode="auto">
              <a:xfrm>
                <a:off x="1718" y="595"/>
                <a:ext cx="40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3200">
                    <a:ea typeface="宋体" pitchFamily="2" charset="-122"/>
                  </a:rPr>
                  <a:t>60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06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65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850" y="736600"/>
            <a:ext cx="8820150" cy="5903913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zh-CN" sz="2800"/>
          </a:p>
        </p:txBody>
      </p:sp>
      <p:grpSp>
        <p:nvGrpSpPr>
          <p:cNvPr id="21507" name="Group 28"/>
          <p:cNvGrpSpPr>
            <a:grpSpLocks/>
          </p:cNvGrpSpPr>
          <p:nvPr/>
        </p:nvGrpSpPr>
        <p:grpSpPr bwMode="auto">
          <a:xfrm>
            <a:off x="355600" y="1655763"/>
            <a:ext cx="8788400" cy="4032250"/>
            <a:chOff x="114" y="1071"/>
            <a:chExt cx="5536" cy="2540"/>
          </a:xfrm>
        </p:grpSpPr>
        <p:sp>
          <p:nvSpPr>
            <p:cNvPr id="21525" name="Rectangle 4"/>
            <p:cNvSpPr>
              <a:spLocks noChangeArrowheads="1"/>
            </p:cNvSpPr>
            <p:nvPr/>
          </p:nvSpPr>
          <p:spPr bwMode="auto">
            <a:xfrm>
              <a:off x="114" y="1071"/>
              <a:ext cx="5536" cy="2540"/>
            </a:xfrm>
            <a:prstGeom prst="rect">
              <a:avLst/>
            </a:prstGeom>
            <a:noFill/>
            <a:ln w="63500" algn="ctr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1526" name="Line 5"/>
            <p:cNvSpPr>
              <a:spLocks noChangeShapeType="1"/>
            </p:cNvSpPr>
            <p:nvPr/>
          </p:nvSpPr>
          <p:spPr bwMode="auto">
            <a:xfrm>
              <a:off x="114" y="1978"/>
              <a:ext cx="553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1527" name="Line 6"/>
            <p:cNvSpPr>
              <a:spLocks noChangeShapeType="1"/>
            </p:cNvSpPr>
            <p:nvPr/>
          </p:nvSpPr>
          <p:spPr bwMode="auto">
            <a:xfrm>
              <a:off x="974" y="1116"/>
              <a:ext cx="0" cy="249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1528" name="Line 7"/>
            <p:cNvSpPr>
              <a:spLocks noChangeShapeType="1"/>
            </p:cNvSpPr>
            <p:nvPr/>
          </p:nvSpPr>
          <p:spPr bwMode="auto">
            <a:xfrm>
              <a:off x="3285" y="1071"/>
              <a:ext cx="0" cy="254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1529" name="Text Box 8"/>
            <p:cNvSpPr txBox="1">
              <a:spLocks noChangeArrowheads="1"/>
            </p:cNvSpPr>
            <p:nvPr/>
          </p:nvSpPr>
          <p:spPr bwMode="auto">
            <a:xfrm>
              <a:off x="1588" y="1321"/>
              <a:ext cx="1064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zh-CN" altLang="en-US" sz="4000">
                  <a:solidFill>
                    <a:srgbClr val="FFFF00"/>
                  </a:solidFill>
                  <a:ea typeface="黑体" pitchFamily="2" charset="-122"/>
                </a:rPr>
                <a:t>分 数</a:t>
              </a:r>
            </a:p>
          </p:txBody>
        </p:sp>
        <p:sp>
          <p:nvSpPr>
            <p:cNvPr id="21530" name="Text Box 9"/>
            <p:cNvSpPr txBox="1">
              <a:spLocks noChangeArrowheads="1"/>
            </p:cNvSpPr>
            <p:nvPr/>
          </p:nvSpPr>
          <p:spPr bwMode="auto">
            <a:xfrm>
              <a:off x="3922" y="1343"/>
              <a:ext cx="1260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zh-CN" altLang="en-US" sz="4000">
                  <a:solidFill>
                    <a:srgbClr val="FFFF00"/>
                  </a:solidFill>
                  <a:ea typeface="黑体" pitchFamily="2" charset="-122"/>
                </a:rPr>
                <a:t>百分数</a:t>
              </a:r>
            </a:p>
          </p:txBody>
        </p:sp>
        <p:sp>
          <p:nvSpPr>
            <p:cNvPr id="21531" name="Text Box 10"/>
            <p:cNvSpPr txBox="1">
              <a:spLocks noChangeArrowheads="1"/>
            </p:cNvSpPr>
            <p:nvPr/>
          </p:nvSpPr>
          <p:spPr bwMode="auto">
            <a:xfrm>
              <a:off x="148" y="2550"/>
              <a:ext cx="756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US" altLang="zh-CN" sz="800">
                <a:solidFill>
                  <a:srgbClr val="FFFF00"/>
                </a:solidFill>
                <a:ea typeface="黑体" pitchFamily="2" charset="-122"/>
              </a:endParaRPr>
            </a:p>
            <a:p>
              <a:r>
                <a:rPr lang="zh-CN" altLang="en-US" sz="4000">
                  <a:solidFill>
                    <a:srgbClr val="FFFF00"/>
                  </a:solidFill>
                  <a:ea typeface="黑体" pitchFamily="2" charset="-122"/>
                </a:rPr>
                <a:t>区别</a:t>
              </a:r>
            </a:p>
          </p:txBody>
        </p:sp>
      </p:grpSp>
      <p:sp>
        <p:nvSpPr>
          <p:cNvPr id="665611" name="Text Box 11"/>
          <p:cNvSpPr txBox="1">
            <a:spLocks noChangeArrowheads="1"/>
          </p:cNvSpPr>
          <p:nvPr/>
        </p:nvSpPr>
        <p:spPr bwMode="auto">
          <a:xfrm>
            <a:off x="1871663" y="3211513"/>
            <a:ext cx="3214687" cy="2528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FFFF00"/>
                </a:solidFill>
              </a:rPr>
              <a:t>表示两个数量</a:t>
            </a:r>
          </a:p>
          <a:p>
            <a:pPr algn="l"/>
            <a:r>
              <a:rPr lang="zh-CN" altLang="en-US" sz="3200">
                <a:solidFill>
                  <a:srgbClr val="FFFF00"/>
                </a:solidFill>
              </a:rPr>
              <a:t>之间的关系，</a:t>
            </a:r>
            <a:r>
              <a:rPr lang="zh-CN" altLang="en-US" sz="3200">
                <a:solidFill>
                  <a:srgbClr val="FF3300"/>
                </a:solidFill>
              </a:rPr>
              <a:t>也可表示某个具体数量（带单位名称）。</a:t>
            </a:r>
            <a:endParaRPr lang="zh-CN" altLang="en-US" sz="3200">
              <a:solidFill>
                <a:srgbClr val="FFFF00"/>
              </a:solidFill>
            </a:endParaRPr>
          </a:p>
        </p:txBody>
      </p:sp>
      <p:sp>
        <p:nvSpPr>
          <p:cNvPr id="665612" name="Text Box 12"/>
          <p:cNvSpPr txBox="1">
            <a:spLocks noChangeArrowheads="1"/>
          </p:cNvSpPr>
          <p:nvPr/>
        </p:nvSpPr>
        <p:spPr bwMode="auto">
          <a:xfrm>
            <a:off x="5508625" y="3630613"/>
            <a:ext cx="316865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FFFF00"/>
                </a:solidFill>
              </a:rPr>
              <a:t>只表示两个数量</a:t>
            </a:r>
          </a:p>
          <a:p>
            <a:pPr algn="l"/>
            <a:r>
              <a:rPr lang="zh-CN" altLang="en-US" sz="3200">
                <a:solidFill>
                  <a:srgbClr val="FFFF00"/>
                </a:solidFill>
              </a:rPr>
              <a:t>之间的关系。</a:t>
            </a:r>
          </a:p>
        </p:txBody>
      </p:sp>
      <p:grpSp>
        <p:nvGrpSpPr>
          <p:cNvPr id="665613" name="Group 13"/>
          <p:cNvGrpSpPr>
            <a:grpSpLocks/>
          </p:cNvGrpSpPr>
          <p:nvPr/>
        </p:nvGrpSpPr>
        <p:grpSpPr bwMode="auto">
          <a:xfrm>
            <a:off x="260350" y="4313238"/>
            <a:ext cx="5949950" cy="1423987"/>
            <a:chOff x="703" y="3985"/>
            <a:chExt cx="3748" cy="897"/>
          </a:xfrm>
        </p:grpSpPr>
        <p:sp>
          <p:nvSpPr>
            <p:cNvPr id="21513" name="Rectangle 14"/>
            <p:cNvSpPr>
              <a:spLocks noChangeArrowheads="1"/>
            </p:cNvSpPr>
            <p:nvPr/>
          </p:nvSpPr>
          <p:spPr bwMode="auto">
            <a:xfrm>
              <a:off x="703" y="4020"/>
              <a:ext cx="3674" cy="86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grpSp>
          <p:nvGrpSpPr>
            <p:cNvPr id="21514" name="Group 15"/>
            <p:cNvGrpSpPr>
              <a:grpSpLocks/>
            </p:cNvGrpSpPr>
            <p:nvPr/>
          </p:nvGrpSpPr>
          <p:grpSpPr bwMode="auto">
            <a:xfrm>
              <a:off x="815" y="3985"/>
              <a:ext cx="3636" cy="534"/>
              <a:chOff x="815" y="3985"/>
              <a:chExt cx="3636" cy="534"/>
            </a:xfrm>
          </p:grpSpPr>
          <p:sp>
            <p:nvSpPr>
              <p:cNvPr id="21520" name="Text Box 16"/>
              <p:cNvSpPr txBox="1">
                <a:spLocks noChangeArrowheads="1"/>
              </p:cNvSpPr>
              <p:nvPr/>
            </p:nvSpPr>
            <p:spPr bwMode="auto">
              <a:xfrm>
                <a:off x="815" y="4101"/>
                <a:ext cx="363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zh-CN" altLang="en-US" sz="2800"/>
                  <a:t>我国十五期间保持      的经济增速。</a:t>
                </a:r>
              </a:p>
            </p:txBody>
          </p:sp>
          <p:grpSp>
            <p:nvGrpSpPr>
              <p:cNvPr id="21521" name="Group 17"/>
              <p:cNvGrpSpPr>
                <a:grpSpLocks/>
              </p:cNvGrpSpPr>
              <p:nvPr/>
            </p:nvGrpSpPr>
            <p:grpSpPr bwMode="auto">
              <a:xfrm>
                <a:off x="2653" y="3985"/>
                <a:ext cx="402" cy="534"/>
                <a:chOff x="2789" y="1082"/>
                <a:chExt cx="402" cy="534"/>
              </a:xfrm>
            </p:grpSpPr>
            <p:sp>
              <p:nvSpPr>
                <p:cNvPr id="2152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789" y="1328"/>
                  <a:ext cx="402" cy="28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r>
                    <a:rPr lang="en-US" altLang="zh-CN" sz="2400">
                      <a:latin typeface="Book Antiqua" pitchFamily="18" charset="0"/>
                    </a:rPr>
                    <a:t>100</a:t>
                  </a:r>
                </a:p>
              </p:txBody>
            </p:sp>
            <p:sp>
              <p:nvSpPr>
                <p:cNvPr id="2152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897" y="1082"/>
                  <a:ext cx="210" cy="28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r>
                    <a:rPr lang="en-US" altLang="zh-CN" sz="2400">
                      <a:latin typeface="Book Antiqua" pitchFamily="18" charset="0"/>
                    </a:rPr>
                    <a:t>7</a:t>
                  </a:r>
                </a:p>
              </p:txBody>
            </p:sp>
            <p:sp>
              <p:nvSpPr>
                <p:cNvPr id="21524" name="Line 20"/>
                <p:cNvSpPr>
                  <a:spLocks noChangeShapeType="1"/>
                </p:cNvSpPr>
                <p:nvPr/>
              </p:nvSpPr>
              <p:spPr bwMode="auto">
                <a:xfrm>
                  <a:off x="2852" y="1344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515" name="Group 21"/>
            <p:cNvGrpSpPr>
              <a:grpSpLocks/>
            </p:cNvGrpSpPr>
            <p:nvPr/>
          </p:nvGrpSpPr>
          <p:grpSpPr bwMode="auto">
            <a:xfrm>
              <a:off x="840" y="4367"/>
              <a:ext cx="2123" cy="515"/>
              <a:chOff x="840" y="4367"/>
              <a:chExt cx="2123" cy="515"/>
            </a:xfrm>
          </p:grpSpPr>
          <p:sp>
            <p:nvSpPr>
              <p:cNvPr id="21516" name="Text Box 22"/>
              <p:cNvSpPr txBox="1">
                <a:spLocks noChangeArrowheads="1"/>
              </p:cNvSpPr>
              <p:nvPr/>
            </p:nvSpPr>
            <p:spPr bwMode="auto">
              <a:xfrm>
                <a:off x="840" y="4464"/>
                <a:ext cx="2123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zh-CN" altLang="en-US" sz="2800"/>
                  <a:t>一根光缆长       </a:t>
                </a:r>
                <a:r>
                  <a:rPr lang="zh-CN" altLang="en-US" sz="2800">
                    <a:solidFill>
                      <a:srgbClr val="FF3300"/>
                    </a:solidFill>
                  </a:rPr>
                  <a:t>米</a:t>
                </a:r>
                <a:r>
                  <a:rPr lang="zh-CN" altLang="en-US" sz="2800"/>
                  <a:t>。</a:t>
                </a:r>
              </a:p>
            </p:txBody>
          </p:sp>
          <p:sp>
            <p:nvSpPr>
              <p:cNvPr id="21517" name="Text Box 23"/>
              <p:cNvSpPr txBox="1">
                <a:spLocks noChangeArrowheads="1"/>
              </p:cNvSpPr>
              <p:nvPr/>
            </p:nvSpPr>
            <p:spPr bwMode="auto">
              <a:xfrm>
                <a:off x="2018" y="4594"/>
                <a:ext cx="402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400">
                    <a:solidFill>
                      <a:srgbClr val="FF3300"/>
                    </a:solidFill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21518" name="Text Box 24"/>
              <p:cNvSpPr txBox="1">
                <a:spLocks noChangeArrowheads="1"/>
              </p:cNvSpPr>
              <p:nvPr/>
            </p:nvSpPr>
            <p:spPr bwMode="auto">
              <a:xfrm>
                <a:off x="2078" y="4367"/>
                <a:ext cx="30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400">
                    <a:solidFill>
                      <a:srgbClr val="FF3300"/>
                    </a:solidFill>
                    <a:latin typeface="Book Antiqua" pitchFamily="18" charset="0"/>
                  </a:rPr>
                  <a:t>81</a:t>
                </a:r>
              </a:p>
            </p:txBody>
          </p:sp>
          <p:sp>
            <p:nvSpPr>
              <p:cNvPr id="21519" name="Line 25"/>
              <p:cNvSpPr>
                <a:spLocks noChangeShapeType="1"/>
              </p:cNvSpPr>
              <p:nvPr/>
            </p:nvSpPr>
            <p:spPr bwMode="auto">
              <a:xfrm>
                <a:off x="2081" y="4610"/>
                <a:ext cx="30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65626" name="Rectangle 26"/>
          <p:cNvSpPr>
            <a:spLocks noChangeArrowheads="1"/>
          </p:cNvSpPr>
          <p:nvPr/>
        </p:nvSpPr>
        <p:spPr bwMode="auto">
          <a:xfrm>
            <a:off x="3122613" y="3455988"/>
            <a:ext cx="5832475" cy="13684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r>
              <a:rPr lang="zh-CN" altLang="en-US" sz="2800"/>
              <a:t>中国耕地面积占世界耕地总面积的</a:t>
            </a:r>
          </a:p>
          <a:p>
            <a:r>
              <a:rPr lang="zh-CN" altLang="en-US" sz="2800"/>
              <a:t>  </a:t>
            </a:r>
            <a:r>
              <a:rPr lang="en-US" altLang="zh-CN" sz="2800"/>
              <a:t>7%</a:t>
            </a:r>
            <a:r>
              <a:rPr lang="zh-CN" altLang="en-US" sz="2800"/>
              <a:t>，而人口占世界总人口的</a:t>
            </a:r>
            <a:r>
              <a:rPr lang="en-US" altLang="zh-CN" sz="2800"/>
              <a:t>22%</a:t>
            </a:r>
            <a:r>
              <a:rPr lang="zh-CN" altLang="en-US" sz="2800"/>
              <a:t>。</a:t>
            </a:r>
          </a:p>
        </p:txBody>
      </p:sp>
      <p:sp>
        <p:nvSpPr>
          <p:cNvPr id="665627" name="Text Box 27"/>
          <p:cNvSpPr txBox="1">
            <a:spLocks noChangeArrowheads="1"/>
          </p:cNvSpPr>
          <p:nvPr/>
        </p:nvSpPr>
        <p:spPr bwMode="auto">
          <a:xfrm>
            <a:off x="222250" y="912813"/>
            <a:ext cx="58928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</a:rPr>
              <a:t>百分数和分数在意义上的不同：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65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65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65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65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56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656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5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56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11" grpId="0"/>
      <p:bldP spid="665612" grpId="0"/>
      <p:bldP spid="665626" grpId="0" animBg="1"/>
      <p:bldP spid="66562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607" name="Rectangle 31" descr="宽下对角线"/>
          <p:cNvSpPr>
            <a:spLocks noChangeArrowheads="1"/>
          </p:cNvSpPr>
          <p:nvPr/>
        </p:nvSpPr>
        <p:spPr bwMode="auto">
          <a:xfrm>
            <a:off x="3348038" y="4002088"/>
            <a:ext cx="863600" cy="574675"/>
          </a:xfrm>
          <a:prstGeom prst="rect">
            <a:avLst/>
          </a:prstGeom>
          <a:pattFill prst="wdDnDiag">
            <a:fgClr>
              <a:srgbClr val="FFCCFF"/>
            </a:fgClr>
            <a:bgClr>
              <a:schemeClr val="bg1"/>
            </a:bgClr>
          </a:patt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2531" name="Rectangle 21" descr="宽下对角线"/>
          <p:cNvSpPr>
            <a:spLocks noChangeArrowheads="1"/>
          </p:cNvSpPr>
          <p:nvPr/>
        </p:nvSpPr>
        <p:spPr bwMode="auto">
          <a:xfrm>
            <a:off x="3348038" y="2060575"/>
            <a:ext cx="863600" cy="576263"/>
          </a:xfrm>
          <a:prstGeom prst="rect">
            <a:avLst/>
          </a:prstGeom>
          <a:pattFill prst="wdDnDiag">
            <a:fgClr>
              <a:srgbClr val="FFCCFF"/>
            </a:fgClr>
            <a:bgClr>
              <a:schemeClr val="bg1"/>
            </a:bgClr>
          </a:patt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-2970213" y="650875"/>
            <a:ext cx="8820151" cy="5903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zh-CN" sz="2800"/>
          </a:p>
        </p:txBody>
      </p:sp>
      <p:grpSp>
        <p:nvGrpSpPr>
          <p:cNvPr id="664579" name="Group 3"/>
          <p:cNvGrpSpPr>
            <a:grpSpLocks/>
          </p:cNvGrpSpPr>
          <p:nvPr/>
        </p:nvGrpSpPr>
        <p:grpSpPr bwMode="auto">
          <a:xfrm>
            <a:off x="1076325" y="1268413"/>
            <a:ext cx="6208713" cy="847725"/>
            <a:chOff x="678" y="799"/>
            <a:chExt cx="3911" cy="534"/>
          </a:xfrm>
        </p:grpSpPr>
        <p:sp>
          <p:nvSpPr>
            <p:cNvPr id="22563" name="Text Box 4"/>
            <p:cNvSpPr txBox="1">
              <a:spLocks noChangeArrowheads="1"/>
            </p:cNvSpPr>
            <p:nvPr/>
          </p:nvSpPr>
          <p:spPr bwMode="auto">
            <a:xfrm>
              <a:off x="678" y="915"/>
              <a:ext cx="3911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(1)</a:t>
              </a:r>
              <a:r>
                <a:rPr lang="zh-CN" altLang="en-US" sz="2800"/>
                <a:t>中国十五期间保持      的经济增速。</a:t>
              </a:r>
            </a:p>
          </p:txBody>
        </p:sp>
        <p:grpSp>
          <p:nvGrpSpPr>
            <p:cNvPr id="22564" name="Group 5"/>
            <p:cNvGrpSpPr>
              <a:grpSpLocks/>
            </p:cNvGrpSpPr>
            <p:nvPr/>
          </p:nvGrpSpPr>
          <p:grpSpPr bwMode="auto">
            <a:xfrm>
              <a:off x="2789" y="799"/>
              <a:ext cx="402" cy="534"/>
              <a:chOff x="2789" y="1082"/>
              <a:chExt cx="402" cy="534"/>
            </a:xfrm>
          </p:grpSpPr>
          <p:sp>
            <p:nvSpPr>
              <p:cNvPr id="22565" name="Text Box 6"/>
              <p:cNvSpPr txBox="1">
                <a:spLocks noChangeArrowheads="1"/>
              </p:cNvSpPr>
              <p:nvPr/>
            </p:nvSpPr>
            <p:spPr bwMode="auto">
              <a:xfrm>
                <a:off x="2789" y="1328"/>
                <a:ext cx="402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400"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22566" name="Text Box 7"/>
              <p:cNvSpPr txBox="1">
                <a:spLocks noChangeArrowheads="1"/>
              </p:cNvSpPr>
              <p:nvPr/>
            </p:nvSpPr>
            <p:spPr bwMode="auto">
              <a:xfrm>
                <a:off x="2897" y="1082"/>
                <a:ext cx="21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400">
                    <a:latin typeface="Book Antiqua" pitchFamily="18" charset="0"/>
                  </a:rPr>
                  <a:t>7</a:t>
                </a:r>
              </a:p>
            </p:txBody>
          </p:sp>
          <p:sp>
            <p:nvSpPr>
              <p:cNvPr id="22567" name="Line 8"/>
              <p:cNvSpPr>
                <a:spLocks noChangeShapeType="1"/>
              </p:cNvSpPr>
              <p:nvPr/>
            </p:nvSpPr>
            <p:spPr bwMode="auto">
              <a:xfrm>
                <a:off x="2852" y="1344"/>
                <a:ext cx="3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64585" name="Group 9"/>
          <p:cNvGrpSpPr>
            <a:grpSpLocks/>
          </p:cNvGrpSpPr>
          <p:nvPr/>
        </p:nvGrpSpPr>
        <p:grpSpPr bwMode="auto">
          <a:xfrm>
            <a:off x="323850" y="2417763"/>
            <a:ext cx="7704138" cy="1616075"/>
            <a:chOff x="340" y="1595"/>
            <a:chExt cx="4853" cy="1018"/>
          </a:xfrm>
        </p:grpSpPr>
        <p:sp>
          <p:nvSpPr>
            <p:cNvPr id="22559" name="Text Box 10"/>
            <p:cNvSpPr txBox="1">
              <a:spLocks noChangeArrowheads="1"/>
            </p:cNvSpPr>
            <p:nvPr/>
          </p:nvSpPr>
          <p:spPr bwMode="auto">
            <a:xfrm>
              <a:off x="340" y="1595"/>
              <a:ext cx="4853" cy="9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/>
                <a:t> </a:t>
              </a:r>
            </a:p>
            <a:p>
              <a:r>
                <a:rPr lang="en-US" altLang="zh-CN" sz="2800"/>
                <a:t>     (2)</a:t>
              </a:r>
              <a:r>
                <a:rPr lang="zh-CN" altLang="en-US" sz="2800"/>
                <a:t>根据人事部提供的数字，中国回国留学</a:t>
              </a:r>
            </a:p>
            <a:p>
              <a:endParaRPr lang="zh-CN" altLang="en-US" sz="800"/>
            </a:p>
            <a:p>
              <a:r>
                <a:rPr lang="zh-CN" altLang="en-US" sz="2800"/>
                <a:t>人员目前以年均       的速度增长。</a:t>
              </a:r>
            </a:p>
          </p:txBody>
        </p:sp>
        <p:sp>
          <p:nvSpPr>
            <p:cNvPr id="22560" name="Text Box 11"/>
            <p:cNvSpPr txBox="1">
              <a:spLocks noChangeArrowheads="1"/>
            </p:cNvSpPr>
            <p:nvPr/>
          </p:nvSpPr>
          <p:spPr bwMode="auto">
            <a:xfrm>
              <a:off x="2660" y="2325"/>
              <a:ext cx="40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100</a:t>
              </a:r>
            </a:p>
          </p:txBody>
        </p:sp>
        <p:sp>
          <p:nvSpPr>
            <p:cNvPr id="22561" name="Text Box 12"/>
            <p:cNvSpPr txBox="1">
              <a:spLocks noChangeArrowheads="1"/>
            </p:cNvSpPr>
            <p:nvPr/>
          </p:nvSpPr>
          <p:spPr bwMode="auto">
            <a:xfrm>
              <a:off x="2705" y="2099"/>
              <a:ext cx="30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30</a:t>
              </a:r>
            </a:p>
          </p:txBody>
        </p:sp>
        <p:sp>
          <p:nvSpPr>
            <p:cNvPr id="22562" name="Line 13"/>
            <p:cNvSpPr>
              <a:spLocks noChangeShapeType="1"/>
            </p:cNvSpPr>
            <p:nvPr/>
          </p:nvSpPr>
          <p:spPr bwMode="auto">
            <a:xfrm>
              <a:off x="2699" y="2341"/>
              <a:ext cx="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664590" name="Group 14"/>
          <p:cNvGrpSpPr>
            <a:grpSpLocks/>
          </p:cNvGrpSpPr>
          <p:nvPr/>
        </p:nvGrpSpPr>
        <p:grpSpPr bwMode="auto">
          <a:xfrm>
            <a:off x="1042988" y="4613275"/>
            <a:ext cx="3806825" cy="817563"/>
            <a:chOff x="703" y="2915"/>
            <a:chExt cx="2398" cy="515"/>
          </a:xfrm>
        </p:grpSpPr>
        <p:sp>
          <p:nvSpPr>
            <p:cNvPr id="22555" name="Text Box 15"/>
            <p:cNvSpPr txBox="1">
              <a:spLocks noChangeArrowheads="1"/>
            </p:cNvSpPr>
            <p:nvPr/>
          </p:nvSpPr>
          <p:spPr bwMode="auto">
            <a:xfrm>
              <a:off x="703" y="3012"/>
              <a:ext cx="2398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(3)</a:t>
              </a:r>
              <a:r>
                <a:rPr lang="zh-CN" altLang="en-US" sz="2800"/>
                <a:t>一根光缆长       米。</a:t>
              </a:r>
            </a:p>
          </p:txBody>
        </p:sp>
        <p:sp>
          <p:nvSpPr>
            <p:cNvPr id="22556" name="Text Box 16"/>
            <p:cNvSpPr txBox="1">
              <a:spLocks noChangeArrowheads="1"/>
            </p:cNvSpPr>
            <p:nvPr/>
          </p:nvSpPr>
          <p:spPr bwMode="auto">
            <a:xfrm>
              <a:off x="2176" y="3142"/>
              <a:ext cx="40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100</a:t>
              </a:r>
            </a:p>
          </p:txBody>
        </p:sp>
        <p:sp>
          <p:nvSpPr>
            <p:cNvPr id="22557" name="Text Box 17"/>
            <p:cNvSpPr txBox="1">
              <a:spLocks noChangeArrowheads="1"/>
            </p:cNvSpPr>
            <p:nvPr/>
          </p:nvSpPr>
          <p:spPr bwMode="auto">
            <a:xfrm>
              <a:off x="2236" y="2915"/>
              <a:ext cx="30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81</a:t>
              </a:r>
            </a:p>
          </p:txBody>
        </p:sp>
        <p:sp>
          <p:nvSpPr>
            <p:cNvPr id="22558" name="Line 18"/>
            <p:cNvSpPr>
              <a:spLocks noChangeShapeType="1"/>
            </p:cNvSpPr>
            <p:nvPr/>
          </p:nvSpPr>
          <p:spPr bwMode="auto">
            <a:xfrm>
              <a:off x="2239" y="3158"/>
              <a:ext cx="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64595" name="Text Box 19"/>
          <p:cNvSpPr txBox="1">
            <a:spLocks noChangeArrowheads="1"/>
          </p:cNvSpPr>
          <p:nvPr/>
        </p:nvSpPr>
        <p:spPr bwMode="auto">
          <a:xfrm>
            <a:off x="484188" y="769938"/>
            <a:ext cx="1409700" cy="588962"/>
          </a:xfrm>
          <a:prstGeom prst="rect">
            <a:avLst/>
          </a:prstGeom>
          <a:noFill/>
          <a:ln w="9525" algn="ctr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200">
                <a:solidFill>
                  <a:srgbClr val="FF3399"/>
                </a:solidFill>
                <a:ea typeface="华文彩云" pitchFamily="2" charset="-122"/>
              </a:rPr>
              <a:t>辨一辨</a:t>
            </a:r>
          </a:p>
        </p:txBody>
      </p:sp>
      <p:sp>
        <p:nvSpPr>
          <p:cNvPr id="664596" name="Oval 20"/>
          <p:cNvSpPr>
            <a:spLocks noChangeArrowheads="1"/>
          </p:cNvSpPr>
          <p:nvPr/>
        </p:nvSpPr>
        <p:spPr bwMode="auto">
          <a:xfrm>
            <a:off x="3336925" y="4638675"/>
            <a:ext cx="1081088" cy="792163"/>
          </a:xfrm>
          <a:prstGeom prst="ellipse">
            <a:avLst/>
          </a:prstGeom>
          <a:noFill/>
          <a:ln w="38100" algn="ctr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64598" name="Text Box 22"/>
          <p:cNvSpPr txBox="1">
            <a:spLocks noChangeArrowheads="1"/>
          </p:cNvSpPr>
          <p:nvPr/>
        </p:nvSpPr>
        <p:spPr bwMode="auto">
          <a:xfrm>
            <a:off x="1393825" y="5357813"/>
            <a:ext cx="58705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800">
                <a:solidFill>
                  <a:srgbClr val="0033CC"/>
                </a:solidFill>
                <a:ea typeface="华文新魏" pitchFamily="2" charset="-122"/>
              </a:rPr>
              <a:t>表示具体数量，不能用百分数表示。</a:t>
            </a:r>
          </a:p>
        </p:txBody>
      </p:sp>
      <p:grpSp>
        <p:nvGrpSpPr>
          <p:cNvPr id="664600" name="Group 24"/>
          <p:cNvGrpSpPr>
            <a:grpSpLocks/>
          </p:cNvGrpSpPr>
          <p:nvPr/>
        </p:nvGrpSpPr>
        <p:grpSpPr bwMode="auto">
          <a:xfrm>
            <a:off x="2122488" y="1849438"/>
            <a:ext cx="1443037" cy="884237"/>
            <a:chOff x="1655" y="1480"/>
            <a:chExt cx="909" cy="557"/>
          </a:xfrm>
        </p:grpSpPr>
        <p:grpSp>
          <p:nvGrpSpPr>
            <p:cNvPr id="22549" name="Group 25"/>
            <p:cNvGrpSpPr>
              <a:grpSpLocks/>
            </p:cNvGrpSpPr>
            <p:nvPr/>
          </p:nvGrpSpPr>
          <p:grpSpPr bwMode="auto">
            <a:xfrm>
              <a:off x="1655" y="1480"/>
              <a:ext cx="450" cy="557"/>
              <a:chOff x="3860" y="1719"/>
              <a:chExt cx="450" cy="557"/>
            </a:xfrm>
          </p:grpSpPr>
          <p:sp>
            <p:nvSpPr>
              <p:cNvPr id="22551" name="Text Box 26"/>
              <p:cNvSpPr txBox="1">
                <a:spLocks noChangeArrowheads="1"/>
              </p:cNvSpPr>
              <p:nvPr/>
            </p:nvSpPr>
            <p:spPr bwMode="auto">
              <a:xfrm>
                <a:off x="3866" y="1719"/>
                <a:ext cx="114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/>
              </a:p>
            </p:txBody>
          </p:sp>
          <p:sp>
            <p:nvSpPr>
              <p:cNvPr id="22552" name="Text Box 27"/>
              <p:cNvSpPr txBox="1">
                <a:spLocks noChangeArrowheads="1"/>
              </p:cNvSpPr>
              <p:nvPr/>
            </p:nvSpPr>
            <p:spPr bwMode="auto">
              <a:xfrm>
                <a:off x="3860" y="1949"/>
                <a:ext cx="450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solidFill>
                      <a:srgbClr val="0033CC"/>
                    </a:solidFill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22553" name="Text Box 28"/>
              <p:cNvSpPr txBox="1">
                <a:spLocks noChangeArrowheads="1"/>
              </p:cNvSpPr>
              <p:nvPr/>
            </p:nvSpPr>
            <p:spPr bwMode="auto">
              <a:xfrm>
                <a:off x="3984" y="1722"/>
                <a:ext cx="22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solidFill>
                      <a:srgbClr val="0033CC"/>
                    </a:solidFill>
                    <a:latin typeface="Book Antiqua" pitchFamily="18" charset="0"/>
                  </a:rPr>
                  <a:t>7</a:t>
                </a:r>
              </a:p>
            </p:txBody>
          </p:sp>
          <p:sp>
            <p:nvSpPr>
              <p:cNvPr id="22554" name="Line 29"/>
              <p:cNvSpPr>
                <a:spLocks noChangeShapeType="1"/>
              </p:cNvSpPr>
              <p:nvPr/>
            </p:nvSpPr>
            <p:spPr bwMode="auto">
              <a:xfrm>
                <a:off x="3923" y="1995"/>
                <a:ext cx="339" cy="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22550" name="Rectangle 30"/>
            <p:cNvSpPr>
              <a:spLocks noChangeArrowheads="1"/>
            </p:cNvSpPr>
            <p:nvPr/>
          </p:nvSpPr>
          <p:spPr bwMode="auto">
            <a:xfrm>
              <a:off x="2225" y="1593"/>
              <a:ext cx="33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2800">
                  <a:solidFill>
                    <a:srgbClr val="0033CC"/>
                  </a:solidFill>
                </a:rPr>
                <a:t>＝</a:t>
              </a:r>
            </a:p>
          </p:txBody>
        </p:sp>
      </p:grpSp>
      <p:grpSp>
        <p:nvGrpSpPr>
          <p:cNvPr id="664608" name="Group 32"/>
          <p:cNvGrpSpPr>
            <a:grpSpLocks/>
          </p:cNvGrpSpPr>
          <p:nvPr/>
        </p:nvGrpSpPr>
        <p:grpSpPr bwMode="auto">
          <a:xfrm>
            <a:off x="2008188" y="3768725"/>
            <a:ext cx="1585912" cy="884238"/>
            <a:chOff x="1806" y="2659"/>
            <a:chExt cx="999" cy="557"/>
          </a:xfrm>
        </p:grpSpPr>
        <p:grpSp>
          <p:nvGrpSpPr>
            <p:cNvPr id="22543" name="Group 33"/>
            <p:cNvGrpSpPr>
              <a:grpSpLocks/>
            </p:cNvGrpSpPr>
            <p:nvPr/>
          </p:nvGrpSpPr>
          <p:grpSpPr bwMode="auto">
            <a:xfrm>
              <a:off x="1806" y="2659"/>
              <a:ext cx="450" cy="557"/>
              <a:chOff x="3860" y="1719"/>
              <a:chExt cx="450" cy="557"/>
            </a:xfrm>
          </p:grpSpPr>
          <p:sp>
            <p:nvSpPr>
              <p:cNvPr id="22545" name="Text Box 34"/>
              <p:cNvSpPr txBox="1">
                <a:spLocks noChangeArrowheads="1"/>
              </p:cNvSpPr>
              <p:nvPr/>
            </p:nvSpPr>
            <p:spPr bwMode="auto">
              <a:xfrm>
                <a:off x="3866" y="1719"/>
                <a:ext cx="114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/>
              </a:p>
            </p:txBody>
          </p:sp>
          <p:sp>
            <p:nvSpPr>
              <p:cNvPr id="22546" name="Text Box 35"/>
              <p:cNvSpPr txBox="1">
                <a:spLocks noChangeArrowheads="1"/>
              </p:cNvSpPr>
              <p:nvPr/>
            </p:nvSpPr>
            <p:spPr bwMode="auto">
              <a:xfrm>
                <a:off x="3860" y="1949"/>
                <a:ext cx="450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solidFill>
                      <a:srgbClr val="0033CC"/>
                    </a:solidFill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22547" name="Text Box 36"/>
              <p:cNvSpPr txBox="1">
                <a:spLocks noChangeArrowheads="1"/>
              </p:cNvSpPr>
              <p:nvPr/>
            </p:nvSpPr>
            <p:spPr bwMode="auto">
              <a:xfrm>
                <a:off x="3928" y="1722"/>
                <a:ext cx="338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solidFill>
                      <a:srgbClr val="0033CC"/>
                    </a:solidFill>
                    <a:latin typeface="Book Antiqua" pitchFamily="18" charset="0"/>
                  </a:rPr>
                  <a:t>30</a:t>
                </a:r>
              </a:p>
            </p:txBody>
          </p:sp>
          <p:sp>
            <p:nvSpPr>
              <p:cNvPr id="22548" name="Line 37"/>
              <p:cNvSpPr>
                <a:spLocks noChangeShapeType="1"/>
              </p:cNvSpPr>
              <p:nvPr/>
            </p:nvSpPr>
            <p:spPr bwMode="auto">
              <a:xfrm>
                <a:off x="3923" y="1995"/>
                <a:ext cx="339" cy="0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22544" name="Rectangle 38"/>
            <p:cNvSpPr>
              <a:spLocks noChangeArrowheads="1"/>
            </p:cNvSpPr>
            <p:nvPr/>
          </p:nvSpPr>
          <p:spPr bwMode="auto">
            <a:xfrm>
              <a:off x="2466" y="2772"/>
              <a:ext cx="33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2800">
                  <a:solidFill>
                    <a:srgbClr val="0033CC"/>
                  </a:solidFill>
                </a:rPr>
                <a:t>＝</a:t>
              </a:r>
            </a:p>
          </p:txBody>
        </p:sp>
      </p:grpSp>
      <p:sp>
        <p:nvSpPr>
          <p:cNvPr id="664615" name="Text Box 39"/>
          <p:cNvSpPr txBox="1">
            <a:spLocks noChangeArrowheads="1"/>
          </p:cNvSpPr>
          <p:nvPr/>
        </p:nvSpPr>
        <p:spPr bwMode="auto">
          <a:xfrm>
            <a:off x="3046413" y="2019300"/>
            <a:ext cx="14430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333300"/>
                </a:solidFill>
              </a:rPr>
              <a:t>70℅</a:t>
            </a:r>
          </a:p>
        </p:txBody>
      </p:sp>
      <p:sp>
        <p:nvSpPr>
          <p:cNvPr id="664616" name="Text Box 40"/>
          <p:cNvSpPr txBox="1">
            <a:spLocks noChangeArrowheads="1"/>
          </p:cNvSpPr>
          <p:nvPr/>
        </p:nvSpPr>
        <p:spPr bwMode="auto">
          <a:xfrm>
            <a:off x="3175000" y="3976688"/>
            <a:ext cx="147161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2800">
                <a:solidFill>
                  <a:srgbClr val="333300"/>
                </a:solidFill>
              </a:rPr>
              <a:t>30℅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645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645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6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6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4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4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4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4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6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1000"/>
                                        <p:tgtEl>
                                          <p:spTgt spid="664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6645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664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664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46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4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607" grpId="0" animBg="1"/>
      <p:bldP spid="664595" grpId="0" animBg="1"/>
      <p:bldP spid="664596" grpId="0" animBg="1"/>
      <p:bldP spid="664598" grpId="0"/>
      <p:bldP spid="664615" grpId="0"/>
      <p:bldP spid="6646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44463" y="620713"/>
            <a:ext cx="8820150" cy="5903912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zh-CN" sz="2800"/>
          </a:p>
        </p:txBody>
      </p:sp>
      <p:pic>
        <p:nvPicPr>
          <p:cNvPr id="32771" name="Picture 3" descr="7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" y="430213"/>
            <a:ext cx="8496300" cy="642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4002088" y="5516563"/>
            <a:ext cx="3529012" cy="1008062"/>
            <a:chOff x="2562" y="3475"/>
            <a:chExt cx="2223" cy="635"/>
          </a:xfrm>
        </p:grpSpPr>
        <p:sp>
          <p:nvSpPr>
            <p:cNvPr id="32784" name="Freeform 5"/>
            <p:cNvSpPr>
              <a:spLocks/>
            </p:cNvSpPr>
            <p:nvPr/>
          </p:nvSpPr>
          <p:spPr bwMode="auto">
            <a:xfrm>
              <a:off x="2562" y="3475"/>
              <a:ext cx="2087" cy="635"/>
            </a:xfrm>
            <a:custGeom>
              <a:avLst/>
              <a:gdLst>
                <a:gd name="T0" fmla="*/ 0 w 2087"/>
                <a:gd name="T1" fmla="*/ 635 h 635"/>
                <a:gd name="T2" fmla="*/ 2087 w 2087"/>
                <a:gd name="T3" fmla="*/ 635 h 635"/>
                <a:gd name="T4" fmla="*/ 1860 w 2087"/>
                <a:gd name="T5" fmla="*/ 227 h 635"/>
                <a:gd name="T6" fmla="*/ 1044 w 2087"/>
                <a:gd name="T7" fmla="*/ 0 h 635"/>
                <a:gd name="T8" fmla="*/ 273 w 2087"/>
                <a:gd name="T9" fmla="*/ 227 h 635"/>
                <a:gd name="T10" fmla="*/ 0 w 2087"/>
                <a:gd name="T11" fmla="*/ 635 h 6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87" h="635">
                  <a:moveTo>
                    <a:pt x="0" y="635"/>
                  </a:moveTo>
                  <a:lnTo>
                    <a:pt x="2087" y="635"/>
                  </a:lnTo>
                  <a:lnTo>
                    <a:pt x="1860" y="227"/>
                  </a:lnTo>
                  <a:lnTo>
                    <a:pt x="1044" y="0"/>
                  </a:lnTo>
                  <a:lnTo>
                    <a:pt x="273" y="227"/>
                  </a:lnTo>
                  <a:lnTo>
                    <a:pt x="0" y="635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32785" name="Text Box 6"/>
            <p:cNvSpPr txBox="1">
              <a:spLocks noChangeArrowheads="1"/>
            </p:cNvSpPr>
            <p:nvPr/>
          </p:nvSpPr>
          <p:spPr bwMode="auto">
            <a:xfrm>
              <a:off x="2789" y="3630"/>
              <a:ext cx="1996" cy="4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zh-CN" altLang="en-US" sz="4400">
                  <a:solidFill>
                    <a:srgbClr val="FFFF99"/>
                  </a:solidFill>
                  <a:ea typeface="华文新魏" pitchFamily="2" charset="-122"/>
                </a:rPr>
                <a:t>我的收获</a:t>
              </a:r>
            </a:p>
          </p:txBody>
        </p:sp>
      </p:grpSp>
      <p:pic>
        <p:nvPicPr>
          <p:cNvPr id="32773" name="Picture 7" descr="图片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70738" y="5013325"/>
            <a:ext cx="15049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8680" name="Text Box 8"/>
          <p:cNvSpPr txBox="1">
            <a:spLocks noChangeArrowheads="1"/>
          </p:cNvSpPr>
          <p:nvPr/>
        </p:nvSpPr>
        <p:spPr bwMode="auto">
          <a:xfrm>
            <a:off x="1333500" y="1222375"/>
            <a:ext cx="6551613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>
                <a:solidFill>
                  <a:srgbClr val="FFFF00"/>
                </a:solidFill>
                <a:latin typeface="楷体_GB2312" pitchFamily="49" charset="-122"/>
              </a:rPr>
              <a:t>  1</a:t>
            </a:r>
            <a:r>
              <a:rPr lang="zh-CN" altLang="en-US" sz="2800">
                <a:solidFill>
                  <a:srgbClr val="FFFF00"/>
                </a:solidFill>
                <a:latin typeface="楷体_GB2312" pitchFamily="49" charset="-122"/>
              </a:rPr>
              <a:t>、今天我学习了什么是百分数，就是表示一个数是另一个数的（         ）</a:t>
            </a:r>
            <a:r>
              <a:rPr lang="en-US" altLang="zh-CN" sz="2800">
                <a:solidFill>
                  <a:srgbClr val="FFFF00"/>
                </a:solidFill>
                <a:latin typeface="楷体_GB2312" pitchFamily="49" charset="-122"/>
              </a:rPr>
              <a:t>,</a:t>
            </a:r>
          </a:p>
          <a:p>
            <a:pPr algn="l"/>
            <a:r>
              <a:rPr lang="zh-CN" altLang="en-US" sz="2800">
                <a:solidFill>
                  <a:srgbClr val="FFFF00"/>
                </a:solidFill>
                <a:latin typeface="楷体_GB2312" pitchFamily="49" charset="-122"/>
              </a:rPr>
              <a:t>百分数也叫做（    ）或（    ）。</a:t>
            </a:r>
          </a:p>
        </p:txBody>
      </p:sp>
      <p:sp>
        <p:nvSpPr>
          <p:cNvPr id="668682" name="Rectangle 10"/>
          <p:cNvSpPr>
            <a:spLocks noChangeArrowheads="1"/>
          </p:cNvSpPr>
          <p:nvPr/>
        </p:nvSpPr>
        <p:spPr bwMode="auto">
          <a:xfrm>
            <a:off x="1403350" y="2632075"/>
            <a:ext cx="6461125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/>
              <a:t>   </a:t>
            </a:r>
            <a:r>
              <a:rPr lang="en-US" altLang="zh-CN" sz="2800">
                <a:solidFill>
                  <a:srgbClr val="FFFF00"/>
                </a:solidFill>
              </a:rPr>
              <a:t>2</a:t>
            </a:r>
            <a:r>
              <a:rPr lang="zh-CN" altLang="en-US" sz="2800">
                <a:solidFill>
                  <a:srgbClr val="FFFF00"/>
                </a:solidFill>
              </a:rPr>
              <a:t>、我还学会了百分数的读法。</a:t>
            </a:r>
          </a:p>
          <a:p>
            <a:pPr algn="l"/>
            <a:r>
              <a:rPr lang="en-US" altLang="zh-CN" sz="2800">
                <a:solidFill>
                  <a:srgbClr val="FFFF00"/>
                </a:solidFill>
              </a:rPr>
              <a:t>108%</a:t>
            </a:r>
            <a:r>
              <a:rPr lang="zh-CN" altLang="en-US" sz="2800">
                <a:solidFill>
                  <a:srgbClr val="FFFF00"/>
                </a:solidFill>
              </a:rPr>
              <a:t>读作（                                  ）</a:t>
            </a:r>
          </a:p>
          <a:p>
            <a:pPr algn="l"/>
            <a:r>
              <a:rPr lang="en-US" altLang="zh-CN" sz="2800">
                <a:solidFill>
                  <a:srgbClr val="FFFF00"/>
                </a:solidFill>
              </a:rPr>
              <a:t>0.25℅</a:t>
            </a:r>
            <a:r>
              <a:rPr lang="zh-CN" altLang="en-US" sz="2800">
                <a:solidFill>
                  <a:srgbClr val="FFFF00"/>
                </a:solidFill>
              </a:rPr>
              <a:t>读作（                                    ） </a:t>
            </a:r>
          </a:p>
        </p:txBody>
      </p:sp>
      <p:sp>
        <p:nvSpPr>
          <p:cNvPr id="668683" name="Rectangle 11"/>
          <p:cNvSpPr>
            <a:spLocks noChangeArrowheads="1"/>
          </p:cNvSpPr>
          <p:nvPr/>
        </p:nvSpPr>
        <p:spPr bwMode="auto">
          <a:xfrm>
            <a:off x="1455738" y="4000500"/>
            <a:ext cx="6461125" cy="1373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>
                <a:solidFill>
                  <a:srgbClr val="FFFF00"/>
                </a:solidFill>
              </a:rPr>
              <a:t>  3</a:t>
            </a:r>
            <a:r>
              <a:rPr lang="zh-CN" altLang="en-US" sz="2800">
                <a:solidFill>
                  <a:srgbClr val="FFFF00"/>
                </a:solidFill>
              </a:rPr>
              <a:t>、我还知道百分数怎么写。</a:t>
            </a:r>
          </a:p>
          <a:p>
            <a:pPr algn="l"/>
            <a:r>
              <a:rPr lang="zh-CN" altLang="en-US" sz="2800">
                <a:solidFill>
                  <a:srgbClr val="FFFF00"/>
                </a:solidFill>
              </a:rPr>
              <a:t>百分之十三点六五写作（              ）</a:t>
            </a:r>
          </a:p>
          <a:p>
            <a:pPr algn="l"/>
            <a:r>
              <a:rPr lang="zh-CN" altLang="en-US" sz="2800">
                <a:solidFill>
                  <a:srgbClr val="FFFF00"/>
                </a:solidFill>
              </a:rPr>
              <a:t>百分之一百二十写作（                  ）</a:t>
            </a:r>
          </a:p>
        </p:txBody>
      </p:sp>
      <p:sp>
        <p:nvSpPr>
          <p:cNvPr id="668684" name="Text Box 12"/>
          <p:cNvSpPr txBox="1">
            <a:spLocks noChangeArrowheads="1"/>
          </p:cNvSpPr>
          <p:nvPr/>
        </p:nvSpPr>
        <p:spPr bwMode="auto">
          <a:xfrm>
            <a:off x="5514975" y="1676400"/>
            <a:ext cx="2009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ea typeface="华文新魏" pitchFamily="2" charset="-122"/>
              </a:rPr>
              <a:t>百分之几的数</a:t>
            </a:r>
          </a:p>
        </p:txBody>
      </p:sp>
      <p:sp>
        <p:nvSpPr>
          <p:cNvPr id="668685" name="Text Box 13"/>
          <p:cNvSpPr txBox="1">
            <a:spLocks noChangeArrowheads="1"/>
          </p:cNvSpPr>
          <p:nvPr/>
        </p:nvSpPr>
        <p:spPr bwMode="auto">
          <a:xfrm>
            <a:off x="5548313" y="2163763"/>
            <a:ext cx="1095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ea typeface="华文新魏" pitchFamily="2" charset="-122"/>
              </a:rPr>
              <a:t>百分率</a:t>
            </a:r>
          </a:p>
        </p:txBody>
      </p:sp>
      <p:sp>
        <p:nvSpPr>
          <p:cNvPr id="668686" name="Text Box 14"/>
          <p:cNvSpPr txBox="1">
            <a:spLocks noChangeArrowheads="1"/>
          </p:cNvSpPr>
          <p:nvPr/>
        </p:nvSpPr>
        <p:spPr bwMode="auto">
          <a:xfrm>
            <a:off x="3749675" y="2149475"/>
            <a:ext cx="1095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ea typeface="华文新魏" pitchFamily="2" charset="-122"/>
              </a:rPr>
              <a:t>百分比</a:t>
            </a:r>
          </a:p>
        </p:txBody>
      </p:sp>
      <p:sp>
        <p:nvSpPr>
          <p:cNvPr id="668687" name="Text Box 15"/>
          <p:cNvSpPr txBox="1">
            <a:spLocks noChangeArrowheads="1"/>
          </p:cNvSpPr>
          <p:nvPr/>
        </p:nvSpPr>
        <p:spPr bwMode="auto">
          <a:xfrm>
            <a:off x="3841750" y="3068638"/>
            <a:ext cx="2314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ea typeface="华文新魏" pitchFamily="2" charset="-122"/>
              </a:rPr>
              <a:t>百分之一百零八</a:t>
            </a:r>
          </a:p>
        </p:txBody>
      </p:sp>
      <p:sp>
        <p:nvSpPr>
          <p:cNvPr id="668688" name="Text Box 16"/>
          <p:cNvSpPr txBox="1">
            <a:spLocks noChangeArrowheads="1"/>
          </p:cNvSpPr>
          <p:nvPr/>
        </p:nvSpPr>
        <p:spPr bwMode="auto">
          <a:xfrm>
            <a:off x="3552825" y="3500438"/>
            <a:ext cx="2314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ea typeface="华文新魏" pitchFamily="2" charset="-122"/>
              </a:rPr>
              <a:t>百分之零点二五</a:t>
            </a:r>
          </a:p>
        </p:txBody>
      </p:sp>
      <p:sp>
        <p:nvSpPr>
          <p:cNvPr id="668689" name="Text Box 17"/>
          <p:cNvSpPr txBox="1">
            <a:spLocks noChangeArrowheads="1"/>
          </p:cNvSpPr>
          <p:nvPr/>
        </p:nvSpPr>
        <p:spPr bwMode="auto">
          <a:xfrm>
            <a:off x="5580063" y="4484688"/>
            <a:ext cx="1216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ea typeface="华文新魏" pitchFamily="2" charset="-122"/>
              </a:rPr>
              <a:t>13.65%</a:t>
            </a:r>
          </a:p>
        </p:txBody>
      </p:sp>
      <p:sp>
        <p:nvSpPr>
          <p:cNvPr id="668690" name="Text Box 18"/>
          <p:cNvSpPr txBox="1">
            <a:spLocks noChangeArrowheads="1"/>
          </p:cNvSpPr>
          <p:nvPr/>
        </p:nvSpPr>
        <p:spPr bwMode="auto">
          <a:xfrm>
            <a:off x="5508625" y="4941888"/>
            <a:ext cx="9620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ea typeface="华文新魏" pitchFamily="2" charset="-122"/>
              </a:rPr>
              <a:t>120%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686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686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8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686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686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68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68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686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686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686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8680" grpId="0"/>
      <p:bldP spid="668682" grpId="0"/>
      <p:bldP spid="668683" grpId="0"/>
      <p:bldP spid="668684" grpId="0"/>
      <p:bldP spid="668685" grpId="0"/>
      <p:bldP spid="668686" grpId="0"/>
      <p:bldP spid="668687" grpId="0"/>
      <p:bldP spid="668688" grpId="0"/>
      <p:bldP spid="668689" grpId="0"/>
      <p:bldP spid="66869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8424862" cy="5545137"/>
          </a:xfrm>
          <a:prstGeom prst="rect">
            <a:avLst/>
          </a:prstGeom>
          <a:noFill/>
          <a:ln w="203200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7451725" y="3213100"/>
            <a:ext cx="790575" cy="209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 wrap="none" lIns="90000" tIns="46800" rIns="90000" bIns="46800">
            <a:spAutoFit/>
          </a:bodyPr>
          <a:lstStyle/>
          <a:p>
            <a:pPr algn="l"/>
            <a:r>
              <a:rPr lang="zh-CN" altLang="en-US" sz="4000">
                <a:solidFill>
                  <a:srgbClr val="FFFF00"/>
                </a:solidFill>
              </a:rPr>
              <a:t>努力吧！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 flipV="1">
            <a:off x="4427538" y="620713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 rot="19694309" flipV="1">
            <a:off x="2987675" y="1052513"/>
            <a:ext cx="144463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 rot="18542285" flipV="1">
            <a:off x="2051845" y="1916906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auto">
          <a:xfrm rot="17505696" flipV="1">
            <a:off x="1475582" y="3069431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4" name="AutoShape 8"/>
          <p:cNvSpPr>
            <a:spLocks noChangeArrowheads="1"/>
          </p:cNvSpPr>
          <p:nvPr/>
        </p:nvSpPr>
        <p:spPr bwMode="auto">
          <a:xfrm rot="16534384" flipV="1">
            <a:off x="1259682" y="4221956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 rot="1905691" flipH="1" flipV="1">
            <a:off x="5868988" y="1052513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6" name="AutoShape 10"/>
          <p:cNvSpPr>
            <a:spLocks noChangeArrowheads="1"/>
          </p:cNvSpPr>
          <p:nvPr/>
        </p:nvSpPr>
        <p:spPr bwMode="auto">
          <a:xfrm rot="3057715" flipH="1" flipV="1">
            <a:off x="6804820" y="1916906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7" name="AutoShape 11"/>
          <p:cNvSpPr>
            <a:spLocks noChangeArrowheads="1"/>
          </p:cNvSpPr>
          <p:nvPr/>
        </p:nvSpPr>
        <p:spPr bwMode="auto">
          <a:xfrm rot="4094304" flipH="1" flipV="1">
            <a:off x="7381082" y="3069431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0668" name="AutoShape 12"/>
          <p:cNvSpPr>
            <a:spLocks noChangeArrowheads="1"/>
          </p:cNvSpPr>
          <p:nvPr/>
        </p:nvSpPr>
        <p:spPr bwMode="auto">
          <a:xfrm rot="5065616" flipH="1" flipV="1">
            <a:off x="7596982" y="4221956"/>
            <a:ext cx="144462" cy="2447925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pic>
        <p:nvPicPr>
          <p:cNvPr id="70669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3141663"/>
            <a:ext cx="3527425" cy="2881312"/>
          </a:xfrm>
          <a:prstGeom prst="rect">
            <a:avLst/>
          </a:prstGeom>
          <a:noFill/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06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50" autoRev="1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4" dur="250" autoRev="1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50" autoRev="1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4" dur="250" autoRev="1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250" autoRev="1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autoRev="1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50" autoRev="1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9" dur="250" autoRev="1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250" autoRev="1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50" autoRev="1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50" autoRev="1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4" dur="250" autoRev="1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50" autoRev="1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4" dur="250" autoRev="1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50" autoRev="1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50" autoRev="1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250" autoRev="1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0" grpId="1" animBg="1"/>
      <p:bldP spid="70661" grpId="0" animBg="1"/>
      <p:bldP spid="70661" grpId="1" animBg="1"/>
      <p:bldP spid="70662" grpId="0" animBg="1"/>
      <p:bldP spid="70662" grpId="1" animBg="1"/>
      <p:bldP spid="70663" grpId="0" animBg="1"/>
      <p:bldP spid="70663" grpId="1" animBg="1"/>
      <p:bldP spid="70664" grpId="0" animBg="1"/>
      <p:bldP spid="70664" grpId="1" animBg="1"/>
      <p:bldP spid="70665" grpId="0" animBg="1"/>
      <p:bldP spid="70665" grpId="1" animBg="1"/>
      <p:bldP spid="70666" grpId="0" animBg="1"/>
      <p:bldP spid="70666" grpId="1" animBg="1"/>
      <p:bldP spid="70667" grpId="0" animBg="1"/>
      <p:bldP spid="70667" grpId="1" animBg="1"/>
      <p:bldP spid="70668" grpId="0" animBg="1"/>
      <p:bldP spid="70668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1" name="Text Box 3"/>
          <p:cNvSpPr txBox="1">
            <a:spLocks noChangeArrowheads="1"/>
          </p:cNvSpPr>
          <p:nvPr/>
        </p:nvSpPr>
        <p:spPr bwMode="auto">
          <a:xfrm>
            <a:off x="366715" y="468313"/>
            <a:ext cx="86756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ea typeface="宋体" pitchFamily="2" charset="-122"/>
              </a:rPr>
              <a:t>（</a:t>
            </a:r>
            <a:r>
              <a:rPr lang="en-US" altLang="zh-CN" sz="3200" dirty="0">
                <a:ea typeface="宋体" pitchFamily="2" charset="-122"/>
              </a:rPr>
              <a:t>1</a:t>
            </a:r>
            <a:r>
              <a:rPr lang="zh-CN" altLang="en-US" sz="3200" dirty="0">
                <a:ea typeface="宋体" pitchFamily="2" charset="-122"/>
              </a:rPr>
              <a:t>）</a:t>
            </a:r>
            <a:r>
              <a:rPr lang="en-US" altLang="zh-CN" sz="3200" dirty="0">
                <a:ea typeface="宋体" pitchFamily="2" charset="-122"/>
              </a:rPr>
              <a:t>30</a:t>
            </a:r>
            <a:r>
              <a:rPr lang="en-US" altLang="zh-CN" sz="3200" dirty="0"/>
              <a:t>℅</a:t>
            </a:r>
            <a:r>
              <a:rPr lang="zh-CN" altLang="en-US" sz="3200" dirty="0"/>
              <a:t>读作：百分之三十。</a:t>
            </a:r>
            <a:r>
              <a:rPr lang="zh-CN" altLang="en-US" sz="3200" dirty="0">
                <a:ea typeface="宋体" pitchFamily="2" charset="-122"/>
              </a:rPr>
              <a:t>      </a:t>
            </a:r>
            <a:r>
              <a:rPr lang="en-US" altLang="zh-CN" sz="3200" dirty="0">
                <a:ea typeface="宋体" pitchFamily="2" charset="-122"/>
              </a:rPr>
              <a:t>(    )</a:t>
            </a:r>
          </a:p>
        </p:txBody>
      </p:sp>
      <p:sp>
        <p:nvSpPr>
          <p:cNvPr id="749573" name="Text Box 5"/>
          <p:cNvSpPr txBox="1">
            <a:spLocks noChangeArrowheads="1"/>
          </p:cNvSpPr>
          <p:nvPr/>
        </p:nvSpPr>
        <p:spPr bwMode="auto">
          <a:xfrm>
            <a:off x="376238" y="1335088"/>
            <a:ext cx="8172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2</a:t>
            </a:r>
            <a:r>
              <a:rPr lang="zh-CN" altLang="en-US" sz="3200">
                <a:ea typeface="宋体" pitchFamily="2" charset="-122"/>
              </a:rPr>
              <a:t>）一根铁丝长</a:t>
            </a:r>
            <a:r>
              <a:rPr lang="en-US" altLang="zh-CN" sz="3200">
                <a:ea typeface="宋体" pitchFamily="2" charset="-122"/>
              </a:rPr>
              <a:t>57%</a:t>
            </a:r>
            <a:r>
              <a:rPr lang="zh-CN" altLang="en-US" sz="3200">
                <a:ea typeface="宋体" pitchFamily="2" charset="-122"/>
              </a:rPr>
              <a:t>米。</a:t>
            </a:r>
            <a:r>
              <a:rPr lang="en-US" altLang="zh-CN" sz="3200">
                <a:ea typeface="宋体" pitchFamily="2" charset="-122"/>
              </a:rPr>
              <a:t>(    )</a:t>
            </a:r>
          </a:p>
        </p:txBody>
      </p:sp>
      <p:grpSp>
        <p:nvGrpSpPr>
          <p:cNvPr id="749578" name="Group 10"/>
          <p:cNvGrpSpPr>
            <a:grpSpLocks/>
          </p:cNvGrpSpPr>
          <p:nvPr/>
        </p:nvGrpSpPr>
        <p:grpSpPr bwMode="auto">
          <a:xfrm>
            <a:off x="-2522538" y="3846513"/>
            <a:ext cx="2522538" cy="2663825"/>
            <a:chOff x="-68" y="2569"/>
            <a:chExt cx="1589" cy="1678"/>
          </a:xfrm>
        </p:grpSpPr>
        <p:sp>
          <p:nvSpPr>
            <p:cNvPr id="23569" name="Rectangle 11"/>
            <p:cNvSpPr>
              <a:spLocks noChangeArrowheads="1"/>
            </p:cNvSpPr>
            <p:nvPr/>
          </p:nvSpPr>
          <p:spPr bwMode="auto">
            <a:xfrm>
              <a:off x="70" y="2569"/>
              <a:ext cx="1451" cy="816"/>
            </a:xfrm>
            <a:prstGeom prst="rect">
              <a:avLst/>
            </a:prstGeom>
            <a:solidFill>
              <a:srgbClr val="CC99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r>
                <a:rPr lang="zh-CN" altLang="en-US" sz="2800"/>
                <a:t>对的打“√”</a:t>
              </a:r>
            </a:p>
            <a:p>
              <a:r>
                <a:rPr lang="zh-CN" altLang="en-US" sz="2800"/>
                <a:t>错的打“</a:t>
              </a:r>
              <a:r>
                <a:rPr lang="en-US" altLang="zh-CN" sz="2800"/>
                <a:t>×”</a:t>
              </a:r>
            </a:p>
          </p:txBody>
        </p:sp>
        <p:pic>
          <p:nvPicPr>
            <p:cNvPr id="23570" name="Picture 12" descr="图片10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68" y="3240"/>
              <a:ext cx="1362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49581" name="Text Box 13"/>
          <p:cNvSpPr txBox="1">
            <a:spLocks noChangeArrowheads="1"/>
          </p:cNvSpPr>
          <p:nvPr/>
        </p:nvSpPr>
        <p:spPr bwMode="auto">
          <a:xfrm>
            <a:off x="271463" y="2049463"/>
            <a:ext cx="8872537" cy="5869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3200" dirty="0" smtClean="0"/>
              <a:t> （</a:t>
            </a:r>
            <a:r>
              <a:rPr lang="en-US" altLang="zh-CN" sz="3200" dirty="0"/>
              <a:t>3</a:t>
            </a:r>
            <a:r>
              <a:rPr lang="zh-CN" altLang="en-US" sz="3200" dirty="0"/>
              <a:t>）</a:t>
            </a:r>
            <a:r>
              <a:rPr lang="en-US" altLang="zh-CN" sz="3200" dirty="0"/>
              <a:t>30%</a:t>
            </a:r>
            <a:r>
              <a:rPr lang="zh-CN" altLang="en-US" sz="3200" dirty="0"/>
              <a:t>和      所表示的意义完全相同。</a:t>
            </a:r>
            <a:r>
              <a:rPr lang="en-US" altLang="zh-CN" sz="3200" dirty="0"/>
              <a:t>(     )</a:t>
            </a:r>
          </a:p>
        </p:txBody>
      </p:sp>
      <p:grpSp>
        <p:nvGrpSpPr>
          <p:cNvPr id="749582" name="Group 14"/>
          <p:cNvGrpSpPr>
            <a:grpSpLocks/>
          </p:cNvGrpSpPr>
          <p:nvPr/>
        </p:nvGrpSpPr>
        <p:grpSpPr bwMode="auto">
          <a:xfrm>
            <a:off x="2649538" y="1924050"/>
            <a:ext cx="638175" cy="817563"/>
            <a:chOff x="2670" y="2960"/>
            <a:chExt cx="402" cy="515"/>
          </a:xfrm>
        </p:grpSpPr>
        <p:sp>
          <p:nvSpPr>
            <p:cNvPr id="23566" name="Text Box 15"/>
            <p:cNvSpPr txBox="1">
              <a:spLocks noChangeArrowheads="1"/>
            </p:cNvSpPr>
            <p:nvPr/>
          </p:nvSpPr>
          <p:spPr bwMode="auto">
            <a:xfrm>
              <a:off x="2670" y="3187"/>
              <a:ext cx="40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100</a:t>
              </a:r>
            </a:p>
          </p:txBody>
        </p:sp>
        <p:sp>
          <p:nvSpPr>
            <p:cNvPr id="23567" name="Text Box 16"/>
            <p:cNvSpPr txBox="1">
              <a:spLocks noChangeArrowheads="1"/>
            </p:cNvSpPr>
            <p:nvPr/>
          </p:nvSpPr>
          <p:spPr bwMode="auto">
            <a:xfrm>
              <a:off x="2730" y="2960"/>
              <a:ext cx="30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30</a:t>
              </a:r>
            </a:p>
          </p:txBody>
        </p:sp>
        <p:sp>
          <p:nvSpPr>
            <p:cNvPr id="23568" name="Line 17"/>
            <p:cNvSpPr>
              <a:spLocks noChangeShapeType="1"/>
            </p:cNvSpPr>
            <p:nvPr/>
          </p:nvSpPr>
          <p:spPr bwMode="auto">
            <a:xfrm>
              <a:off x="2733" y="3203"/>
              <a:ext cx="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49586" name="Text Box 18"/>
          <p:cNvSpPr txBox="1">
            <a:spLocks noChangeArrowheads="1"/>
          </p:cNvSpPr>
          <p:nvPr/>
        </p:nvSpPr>
        <p:spPr bwMode="auto">
          <a:xfrm>
            <a:off x="330200" y="2763838"/>
            <a:ext cx="66611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en-US" sz="3200"/>
              <a:t>（</a:t>
            </a:r>
            <a:r>
              <a:rPr lang="en-US" altLang="zh-CN" sz="3200"/>
              <a:t>4</a:t>
            </a:r>
            <a:r>
              <a:rPr lang="zh-CN" altLang="en-US" sz="3200"/>
              <a:t>）百分数一定小于</a:t>
            </a:r>
            <a:r>
              <a:rPr lang="en-US" altLang="zh-CN" sz="3200"/>
              <a:t>100%</a:t>
            </a:r>
            <a:r>
              <a:rPr lang="zh-CN" altLang="en-US" sz="3600"/>
              <a:t>。</a:t>
            </a:r>
            <a:r>
              <a:rPr lang="en-US" altLang="zh-CN" sz="3200"/>
              <a:t>(     )</a:t>
            </a:r>
          </a:p>
        </p:txBody>
      </p:sp>
      <p:sp>
        <p:nvSpPr>
          <p:cNvPr id="749588" name="Rectangle 20"/>
          <p:cNvSpPr>
            <a:spLocks noChangeArrowheads="1"/>
          </p:cNvSpPr>
          <p:nvPr/>
        </p:nvSpPr>
        <p:spPr bwMode="auto">
          <a:xfrm>
            <a:off x="5567401" y="3975100"/>
            <a:ext cx="7413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400" dirty="0">
                <a:solidFill>
                  <a:srgbClr val="6600CC"/>
                </a:solidFill>
              </a:rPr>
              <a:t>×</a:t>
            </a:r>
          </a:p>
        </p:txBody>
      </p:sp>
      <p:sp>
        <p:nvSpPr>
          <p:cNvPr id="749589" name="Rectangle 21"/>
          <p:cNvSpPr>
            <a:spLocks noChangeArrowheads="1"/>
          </p:cNvSpPr>
          <p:nvPr/>
        </p:nvSpPr>
        <p:spPr bwMode="auto">
          <a:xfrm>
            <a:off x="5186363" y="1247775"/>
            <a:ext cx="7413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400">
                <a:solidFill>
                  <a:srgbClr val="6600CC"/>
                </a:solidFill>
              </a:rPr>
              <a:t>×</a:t>
            </a:r>
          </a:p>
        </p:txBody>
      </p:sp>
      <p:sp>
        <p:nvSpPr>
          <p:cNvPr id="749590" name="Rectangle 22"/>
          <p:cNvSpPr>
            <a:spLocks noChangeArrowheads="1"/>
          </p:cNvSpPr>
          <p:nvPr/>
        </p:nvSpPr>
        <p:spPr bwMode="auto">
          <a:xfrm>
            <a:off x="7943622" y="2000250"/>
            <a:ext cx="7413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400" dirty="0">
                <a:solidFill>
                  <a:srgbClr val="6600CC"/>
                </a:solidFill>
              </a:rPr>
              <a:t>×</a:t>
            </a:r>
          </a:p>
        </p:txBody>
      </p:sp>
      <p:sp>
        <p:nvSpPr>
          <p:cNvPr id="749591" name="Rectangle 23"/>
          <p:cNvSpPr>
            <a:spLocks noChangeArrowheads="1"/>
          </p:cNvSpPr>
          <p:nvPr/>
        </p:nvSpPr>
        <p:spPr bwMode="auto">
          <a:xfrm>
            <a:off x="5882594" y="2784020"/>
            <a:ext cx="7413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400" dirty="0">
                <a:solidFill>
                  <a:srgbClr val="6600CC"/>
                </a:solidFill>
              </a:rPr>
              <a:t>×</a:t>
            </a:r>
          </a:p>
        </p:txBody>
      </p:sp>
      <p:sp>
        <p:nvSpPr>
          <p:cNvPr id="749594" name="Text Box 26"/>
          <p:cNvSpPr txBox="1">
            <a:spLocks noChangeArrowheads="1"/>
          </p:cNvSpPr>
          <p:nvPr/>
        </p:nvSpPr>
        <p:spPr bwMode="auto">
          <a:xfrm>
            <a:off x="409840" y="3479800"/>
            <a:ext cx="6818312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200" dirty="0"/>
              <a:t>（</a:t>
            </a:r>
            <a:r>
              <a:rPr lang="en-US" altLang="zh-CN" sz="3200" dirty="0"/>
              <a:t>5</a:t>
            </a:r>
            <a:r>
              <a:rPr lang="zh-CN" altLang="en-US" sz="3200" dirty="0"/>
              <a:t>） </a:t>
            </a:r>
            <a:r>
              <a:rPr lang="zh-CN" altLang="en-US" sz="3600" dirty="0"/>
              <a:t>百分数的分子不能是小数。</a:t>
            </a:r>
          </a:p>
          <a:p>
            <a:r>
              <a:rPr lang="zh-CN" altLang="en-US" sz="3600" dirty="0"/>
              <a:t>                                 （     ）</a:t>
            </a:r>
          </a:p>
        </p:txBody>
      </p:sp>
      <p:sp>
        <p:nvSpPr>
          <p:cNvPr id="749595" name="Rectangle 27"/>
          <p:cNvSpPr>
            <a:spLocks noChangeArrowheads="1"/>
          </p:cNvSpPr>
          <p:nvPr/>
        </p:nvSpPr>
        <p:spPr bwMode="auto">
          <a:xfrm>
            <a:off x="6653894" y="116112"/>
            <a:ext cx="1096963" cy="1189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zh-CN" sz="7200" dirty="0">
                <a:solidFill>
                  <a:schemeClr val="accent2"/>
                </a:solidFill>
              </a:rPr>
              <a:t>√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95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495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495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4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49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495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-0.00439 C 0.0158 -0.0296 0.01979 -0.05364 0.02778 -0.05364 C 0.03681 -0.05364 0.03993 -0.0296 0.04288 -0.00439 C 0.0474 0.02358 0.04983 0.05156 0.0599 0.05156 C 0.06893 0.05156 0.07205 0.02358 0.07587 -0.00439 C 0.07795 -0.0296 0.08177 -0.05364 0.0908 -0.05364 C 0.09879 -0.05364 0.10278 -0.0296 0.10591 -0.00439 C 0.10886 0.02358 0.11285 0.05156 0.12188 0.05156 C 0.13125 0.05156 0.13785 -0.00439 0.13785 -0.00416 C 0.1415 -0.0296 0.14393 -0.05364 0.15278 -0.05364 C 0.16181 -0.05364 0.16511 -0.0296 0.16788 -0.00439 C 0.17205 0.02358 0.17483 0.05156 0.1849 0.05156 C 0.19393 0.05156 0.19688 0.02358 0.19983 -0.00439 C 0.20382 -0.0296 0.20677 -0.05364 0.2158 -0.05364 C 0.22379 -0.05364 0.22778 -0.0296 0.23091 -0.00439 C 0.23386 0.02358 0.23785 0.05156 0.24688 0.05156 C 0.25591 0.05156 0.25886 0.02358 0.26285 -0.00439 " pathEditMode="relative" rAng="0" ptsTypes="fffffffffffffffff">
                                      <p:cBhvr>
                                        <p:cTn id="28" dur="2000" fill="hold"/>
                                        <p:tgtEl>
                                          <p:spTgt spid="749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9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9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49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49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49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495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571" grpId="0"/>
      <p:bldP spid="749573" grpId="0"/>
      <p:bldP spid="749581" grpId="0"/>
      <p:bldP spid="749588" grpId="0"/>
      <p:bldP spid="749589" grpId="0"/>
      <p:bldP spid="749590" grpId="0"/>
      <p:bldP spid="749591" grpId="0"/>
      <p:bldP spid="749594" grpId="0"/>
      <p:bldP spid="74959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图片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620713"/>
            <a:ext cx="8789988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116013" y="1052513"/>
            <a:ext cx="7777162" cy="35290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69700" name="Text Box 4"/>
          <p:cNvSpPr txBox="1">
            <a:spLocks noChangeArrowheads="1"/>
          </p:cNvSpPr>
          <p:nvPr/>
        </p:nvSpPr>
        <p:spPr bwMode="auto">
          <a:xfrm>
            <a:off x="1476375" y="1470025"/>
            <a:ext cx="80295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altLang="zh-CN" sz="2800"/>
              <a:t>①</a:t>
            </a:r>
            <a:r>
              <a:rPr lang="en-US" altLang="zh-CN" sz="2800" b="0"/>
              <a:t>30%</a:t>
            </a:r>
            <a:r>
              <a:rPr lang="zh-CN" altLang="en-US" sz="2800"/>
              <a:t>和      所表示的意义完全相同。</a:t>
            </a:r>
            <a:r>
              <a:rPr lang="en-US" altLang="zh-CN" sz="2800"/>
              <a:t>(     )</a:t>
            </a:r>
          </a:p>
        </p:txBody>
      </p:sp>
      <p:grpSp>
        <p:nvGrpSpPr>
          <p:cNvPr id="669701" name="Group 5"/>
          <p:cNvGrpSpPr>
            <a:grpSpLocks/>
          </p:cNvGrpSpPr>
          <p:nvPr/>
        </p:nvGrpSpPr>
        <p:grpSpPr bwMode="auto">
          <a:xfrm>
            <a:off x="-107950" y="4078288"/>
            <a:ext cx="2522538" cy="2663825"/>
            <a:chOff x="-68" y="2569"/>
            <a:chExt cx="1589" cy="1678"/>
          </a:xfrm>
        </p:grpSpPr>
        <p:sp>
          <p:nvSpPr>
            <p:cNvPr id="24591" name="Rectangle 6"/>
            <p:cNvSpPr>
              <a:spLocks noChangeArrowheads="1"/>
            </p:cNvSpPr>
            <p:nvPr/>
          </p:nvSpPr>
          <p:spPr bwMode="auto">
            <a:xfrm>
              <a:off x="70" y="2569"/>
              <a:ext cx="1451" cy="816"/>
            </a:xfrm>
            <a:prstGeom prst="rect">
              <a:avLst/>
            </a:prstGeom>
            <a:solidFill>
              <a:srgbClr val="CC99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r>
                <a:rPr lang="zh-CN" altLang="en-US" sz="2800"/>
                <a:t>对的打“√”</a:t>
              </a:r>
            </a:p>
            <a:p>
              <a:r>
                <a:rPr lang="zh-CN" altLang="en-US" sz="2800"/>
                <a:t>错的打“</a:t>
              </a:r>
              <a:r>
                <a:rPr lang="en-US" altLang="zh-CN" sz="2800"/>
                <a:t>×”</a:t>
              </a:r>
            </a:p>
          </p:txBody>
        </p:sp>
        <p:pic>
          <p:nvPicPr>
            <p:cNvPr id="24592" name="Picture 7" descr="图片10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68" y="3240"/>
              <a:ext cx="1362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69704" name="Rectangle 8"/>
          <p:cNvSpPr>
            <a:spLocks noChangeArrowheads="1"/>
          </p:cNvSpPr>
          <p:nvPr/>
        </p:nvSpPr>
        <p:spPr bwMode="auto">
          <a:xfrm>
            <a:off x="7532688" y="1438275"/>
            <a:ext cx="6397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zh-CN" sz="3600">
                <a:solidFill>
                  <a:srgbClr val="FF3300"/>
                </a:solidFill>
              </a:rPr>
              <a:t>×</a:t>
            </a:r>
          </a:p>
        </p:txBody>
      </p:sp>
      <p:sp>
        <p:nvSpPr>
          <p:cNvPr id="669705" name="Text Box 9"/>
          <p:cNvSpPr txBox="1">
            <a:spLocks noChangeArrowheads="1"/>
          </p:cNvSpPr>
          <p:nvPr/>
        </p:nvSpPr>
        <p:spPr bwMode="auto">
          <a:xfrm>
            <a:off x="1476375" y="2359025"/>
            <a:ext cx="66611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zh-CN" sz="2800"/>
              <a:t>②</a:t>
            </a:r>
            <a:r>
              <a:rPr lang="zh-CN" altLang="en-US" sz="2800"/>
              <a:t>百分数一定小于</a:t>
            </a:r>
            <a:r>
              <a:rPr lang="en-US" altLang="zh-CN" sz="2800" b="0"/>
              <a:t>100</a:t>
            </a:r>
            <a:r>
              <a:rPr lang="en-US" altLang="zh-CN" sz="2800"/>
              <a:t>%</a:t>
            </a:r>
            <a:r>
              <a:rPr lang="zh-CN" altLang="en-US" sz="2800"/>
              <a:t>。</a:t>
            </a:r>
            <a:r>
              <a:rPr lang="en-US" altLang="zh-CN" sz="2800"/>
              <a:t>(     )</a:t>
            </a:r>
          </a:p>
        </p:txBody>
      </p:sp>
      <p:sp>
        <p:nvSpPr>
          <p:cNvPr id="669706" name="Text Box 10"/>
          <p:cNvSpPr txBox="1">
            <a:spLocks noChangeArrowheads="1"/>
          </p:cNvSpPr>
          <p:nvPr/>
        </p:nvSpPr>
        <p:spPr bwMode="auto">
          <a:xfrm>
            <a:off x="1476375" y="3203575"/>
            <a:ext cx="666115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zh-CN" altLang="zh-CN" sz="2800"/>
              <a:t>③</a:t>
            </a:r>
            <a:r>
              <a:rPr lang="zh-CN" altLang="en-US" sz="2800"/>
              <a:t>今天参会人数是座位数的</a:t>
            </a:r>
            <a:r>
              <a:rPr lang="en-US" altLang="zh-CN" sz="2800"/>
              <a:t>106%</a:t>
            </a:r>
            <a:r>
              <a:rPr lang="zh-CN" altLang="en-US" sz="2800"/>
              <a:t>，说明开会时有人要自己搬椅子进会场。</a:t>
            </a:r>
            <a:r>
              <a:rPr lang="en-US" altLang="zh-CN" sz="2800"/>
              <a:t>(     )</a:t>
            </a:r>
          </a:p>
        </p:txBody>
      </p:sp>
      <p:sp>
        <p:nvSpPr>
          <p:cNvPr id="669707" name="Rectangle 11"/>
          <p:cNvSpPr>
            <a:spLocks noChangeArrowheads="1"/>
          </p:cNvSpPr>
          <p:nvPr/>
        </p:nvSpPr>
        <p:spPr bwMode="auto">
          <a:xfrm>
            <a:off x="5627688" y="2143125"/>
            <a:ext cx="793750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zh-CN" sz="4800">
                <a:solidFill>
                  <a:srgbClr val="FF3300"/>
                </a:solidFill>
              </a:rPr>
              <a:t>×</a:t>
            </a:r>
          </a:p>
        </p:txBody>
      </p:sp>
      <p:sp>
        <p:nvSpPr>
          <p:cNvPr id="669708" name="Rectangle 12"/>
          <p:cNvSpPr>
            <a:spLocks noChangeArrowheads="1"/>
          </p:cNvSpPr>
          <p:nvPr/>
        </p:nvSpPr>
        <p:spPr bwMode="auto">
          <a:xfrm>
            <a:off x="7031038" y="3644900"/>
            <a:ext cx="538162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zh-CN" sz="2800">
                <a:solidFill>
                  <a:srgbClr val="FF0000"/>
                </a:solidFill>
              </a:rPr>
              <a:t>√</a:t>
            </a:r>
          </a:p>
        </p:txBody>
      </p:sp>
      <p:grpSp>
        <p:nvGrpSpPr>
          <p:cNvPr id="669709" name="Group 13"/>
          <p:cNvGrpSpPr>
            <a:grpSpLocks/>
          </p:cNvGrpSpPr>
          <p:nvPr/>
        </p:nvGrpSpPr>
        <p:grpSpPr bwMode="auto">
          <a:xfrm>
            <a:off x="2925763" y="1341438"/>
            <a:ext cx="638175" cy="817562"/>
            <a:chOff x="2670" y="2960"/>
            <a:chExt cx="402" cy="515"/>
          </a:xfrm>
        </p:grpSpPr>
        <p:sp>
          <p:nvSpPr>
            <p:cNvPr id="24588" name="Text Box 14"/>
            <p:cNvSpPr txBox="1">
              <a:spLocks noChangeArrowheads="1"/>
            </p:cNvSpPr>
            <p:nvPr/>
          </p:nvSpPr>
          <p:spPr bwMode="auto">
            <a:xfrm>
              <a:off x="2670" y="3187"/>
              <a:ext cx="40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100</a:t>
              </a:r>
            </a:p>
          </p:txBody>
        </p:sp>
        <p:sp>
          <p:nvSpPr>
            <p:cNvPr id="24589" name="Text Box 15"/>
            <p:cNvSpPr txBox="1">
              <a:spLocks noChangeArrowheads="1"/>
            </p:cNvSpPr>
            <p:nvPr/>
          </p:nvSpPr>
          <p:spPr bwMode="auto">
            <a:xfrm>
              <a:off x="2730" y="2960"/>
              <a:ext cx="30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400">
                  <a:latin typeface="Book Antiqua" pitchFamily="18" charset="0"/>
                </a:rPr>
                <a:t>30</a:t>
              </a:r>
            </a:p>
          </p:txBody>
        </p:sp>
        <p:sp>
          <p:nvSpPr>
            <p:cNvPr id="24590" name="Line 16"/>
            <p:cNvSpPr>
              <a:spLocks noChangeShapeType="1"/>
            </p:cNvSpPr>
            <p:nvPr/>
          </p:nvSpPr>
          <p:spPr bwMode="auto">
            <a:xfrm>
              <a:off x="2733" y="3203"/>
              <a:ext cx="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37 1.11111E-6 C -0.23542 -0.02523 -0.23142 -0.04931 -0.22344 -0.04931 C -0.21441 -0.04931 -0.21128 -0.02523 -0.20833 1.11111E-6 C -0.20382 0.02801 -0.20139 0.05602 -0.19132 0.05602 C -0.18229 0.05602 -0.17917 0.02801 -0.17535 1.11111E-6 C -0.17326 -0.02523 -0.16944 -0.04931 -0.16042 -0.04931 C -0.15243 -0.04931 -0.14844 -0.02523 -0.14531 1.11111E-6 C -0.14236 0.02801 -0.13837 0.05602 -0.12934 0.05602 C -0.11996 0.05602 -0.11337 1.11111E-6 -0.11337 0.00023 C -0.10989 -0.02523 -0.10729 -0.04931 -0.09844 -0.04931 C -0.08941 -0.04931 -0.08628 -0.02523 -0.08333 1.11111E-6 C -0.07934 0.02801 -0.07639 0.05602 -0.06632 0.05602 C -0.05729 0.05602 -0.05434 0.02801 -0.05139 1.11111E-6 C -0.04739 -0.02523 -0.04444 -0.04931 -0.03541 -0.04931 C -0.02743 -0.04931 -0.02344 -0.02523 -0.02031 1.11111E-6 C -0.01736 0.02801 -0.01337 0.05602 -0.00434 0.05602 C 0.00469 0.05602 0.00764 0.02801 0.01163 1.11111E-6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66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6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6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6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6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9700" grpId="0"/>
      <p:bldP spid="669704" grpId="0"/>
      <p:bldP spid="669707" grpId="0"/>
      <p:bldP spid="6697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17688"/>
            <a:ext cx="8229600" cy="3394075"/>
          </a:xfrm>
        </p:spPr>
        <p:txBody>
          <a:bodyPr/>
          <a:lstStyle/>
          <a:p>
            <a:pPr algn="ctr">
              <a:buFontTx/>
              <a:buNone/>
            </a:pPr>
            <a:r>
              <a:rPr lang="zh-CN" altLang="en-US" sz="5400">
                <a:solidFill>
                  <a:srgbClr val="FF0000"/>
                </a:solidFill>
              </a:rPr>
              <a:t>什么叫百分数？</a:t>
            </a:r>
          </a:p>
          <a:p>
            <a:pPr>
              <a:buFontTx/>
              <a:buNone/>
            </a:pPr>
            <a:endParaRPr lang="zh-CN" altLang="en-US" sz="540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zh-CN" altLang="en-US" sz="5400">
                <a:solidFill>
                  <a:srgbClr val="FF0000"/>
                </a:solidFill>
              </a:rPr>
              <a:t>百分数的意义是什么？</a:t>
            </a:r>
          </a:p>
          <a:p>
            <a:pPr>
              <a:buFontTx/>
              <a:buNone/>
            </a:pPr>
            <a:endParaRPr lang="zh-CN" altLang="en-US" sz="540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zh-CN" altLang="en-US" sz="5400">
                <a:solidFill>
                  <a:srgbClr val="FF0000"/>
                </a:solidFill>
              </a:rPr>
              <a:t>如何读写百分数？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76213" y="569913"/>
            <a:ext cx="81327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/>
              <a:t>小伙伴们</a:t>
            </a:r>
            <a:r>
              <a:rPr lang="en-US" altLang="zh-CN" sz="3600"/>
              <a:t>!</a:t>
            </a:r>
            <a:r>
              <a:rPr lang="zh-CN" altLang="en-US" sz="3600"/>
              <a:t>这节课有信心把我们弄懂吗？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635000" y="1492250"/>
            <a:ext cx="180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endParaRPr lang="zh-CN" altLang="en-US"/>
          </a:p>
        </p:txBody>
      </p:sp>
      <p:pic>
        <p:nvPicPr>
          <p:cNvPr id="72709" name="Picture 5" descr="gif0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44575"/>
            <a:ext cx="1908175" cy="1916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01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516563"/>
            <a:ext cx="9144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258888" y="981075"/>
            <a:ext cx="25923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800">
                <a:solidFill>
                  <a:srgbClr val="FF0000"/>
                </a:solidFill>
                <a:latin typeface="楷体_GB2312" pitchFamily="49" charset="-122"/>
              </a:rPr>
              <a:t>考考你</a:t>
            </a:r>
            <a:r>
              <a:rPr lang="en-US" altLang="zh-CN" sz="4800">
                <a:solidFill>
                  <a:srgbClr val="FF0000"/>
                </a:solidFill>
                <a:latin typeface="楷体_GB2312" pitchFamily="49" charset="-122"/>
              </a:rPr>
              <a:t>!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87450" y="2924175"/>
            <a:ext cx="7488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latin typeface="Times New Roman" pitchFamily="18" charset="0"/>
                <a:ea typeface="宋体" pitchFamily="2" charset="-122"/>
              </a:rPr>
              <a:t>一堆沙运走了（ ）。 </a:t>
            </a:r>
            <a:r>
              <a:rPr lang="en-US" altLang="zh-CN" sz="3600">
                <a:latin typeface="Times New Roman" pitchFamily="18" charset="0"/>
                <a:ea typeface="宋体" pitchFamily="2" charset="-122"/>
              </a:rPr>
              <a:t>[            87%] </a:t>
            </a:r>
            <a:endParaRPr lang="en-US" altLang="zh-CN" sz="3600" b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6084888" y="4437063"/>
          <a:ext cx="649287" cy="915987"/>
        </p:xfrm>
        <a:graphic>
          <a:graphicData uri="http://schemas.openxmlformats.org/presentationml/2006/ole">
            <p:oleObj spid="_x0000_s25606" name="公式" r:id="rId6" imgW="279279" imgH="393529" progId="Equation.3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6084888" y="2852738"/>
          <a:ext cx="649287" cy="915987"/>
        </p:xfrm>
        <a:graphic>
          <a:graphicData uri="http://schemas.openxmlformats.org/presentationml/2006/ole">
            <p:oleObj spid="_x0000_s25607" name="公式" r:id="rId7" imgW="279279" imgH="393529" progId="Equation.3">
              <p:embed/>
            </p:oleObj>
          </a:graphicData>
        </a:graphic>
      </p:graphicFrame>
      <p:grpSp>
        <p:nvGrpSpPr>
          <p:cNvPr id="690184" name="Group 8"/>
          <p:cNvGrpSpPr>
            <a:grpSpLocks/>
          </p:cNvGrpSpPr>
          <p:nvPr/>
        </p:nvGrpSpPr>
        <p:grpSpPr bwMode="auto">
          <a:xfrm>
            <a:off x="6011863" y="2924175"/>
            <a:ext cx="2016125" cy="731838"/>
            <a:chOff x="3787" y="1842"/>
            <a:chExt cx="1270" cy="461"/>
          </a:xfrm>
        </p:grpSpPr>
        <p:sp>
          <p:nvSpPr>
            <p:cNvPr id="25611" name="Text Box 9"/>
            <p:cNvSpPr txBox="1">
              <a:spLocks noChangeArrowheads="1"/>
            </p:cNvSpPr>
            <p:nvPr/>
          </p:nvSpPr>
          <p:spPr bwMode="auto">
            <a:xfrm>
              <a:off x="3787" y="1842"/>
              <a:ext cx="49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40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√</a:t>
              </a:r>
            </a:p>
          </p:txBody>
        </p:sp>
        <p:sp>
          <p:nvSpPr>
            <p:cNvPr id="25612" name="Text Box 10"/>
            <p:cNvSpPr txBox="1">
              <a:spLocks noChangeArrowheads="1"/>
            </p:cNvSpPr>
            <p:nvPr/>
          </p:nvSpPr>
          <p:spPr bwMode="auto">
            <a:xfrm>
              <a:off x="4558" y="1861"/>
              <a:ext cx="49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40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√</a:t>
              </a:r>
            </a:p>
          </p:txBody>
        </p:sp>
      </p:grpSp>
      <p:sp>
        <p:nvSpPr>
          <p:cNvPr id="690187" name="Text Box 11"/>
          <p:cNvSpPr txBox="1">
            <a:spLocks noChangeArrowheads="1"/>
          </p:cNvSpPr>
          <p:nvPr/>
        </p:nvSpPr>
        <p:spPr bwMode="auto">
          <a:xfrm>
            <a:off x="6011863" y="4508500"/>
            <a:ext cx="79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√</a:t>
            </a:r>
          </a:p>
        </p:txBody>
      </p:sp>
      <p:sp>
        <p:nvSpPr>
          <p:cNvPr id="25610" name="Text Box 12"/>
          <p:cNvSpPr txBox="1">
            <a:spLocks noChangeArrowheads="1"/>
          </p:cNvSpPr>
          <p:nvPr/>
        </p:nvSpPr>
        <p:spPr bwMode="auto">
          <a:xfrm>
            <a:off x="1231900" y="4508500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>
                <a:latin typeface="Times New Roman" pitchFamily="18" charset="0"/>
                <a:ea typeface="宋体" pitchFamily="2" charset="-122"/>
              </a:rPr>
              <a:t>一根铁丝长（ ）米。 </a:t>
            </a:r>
            <a:r>
              <a:rPr lang="en-US" altLang="zh-CN" sz="3600">
                <a:latin typeface="Times New Roman" pitchFamily="18" charset="0"/>
                <a:ea typeface="宋体" pitchFamily="2" charset="-122"/>
              </a:rPr>
              <a:t>[            97%]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901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9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018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2770" name="Picture 2" descr="h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557338"/>
            <a:ext cx="864235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789488"/>
            <a:ext cx="9217025" cy="2068512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把一枚硬币随意抛在桌面上，正面向上的可能性接近（    </a:t>
            </a:r>
            <a:r>
              <a:rPr lang="en-US" altLang="zh-CN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%</a:t>
            </a:r>
            <a:r>
              <a:rPr lang="zh-CN" altLang="en-US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）。</a:t>
            </a:r>
          </a:p>
          <a:p>
            <a:pPr eaLnBrk="1" hangingPunct="1">
              <a:buFontTx/>
              <a:buNone/>
            </a:pPr>
            <a:endParaRPr lang="en-US" altLang="zh-CN" sz="4800" smtClean="0"/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763713" y="765175"/>
            <a:ext cx="54721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你猜我猜大家猜 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50825" y="1557338"/>
            <a:ext cx="8642350" cy="4824412"/>
          </a:xfrm>
          <a:prstGeom prst="rect">
            <a:avLst/>
          </a:prstGeom>
          <a:noFill/>
          <a:ln w="635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pic>
        <p:nvPicPr>
          <p:cNvPr id="672774" name="Picture 6" descr="y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2852738"/>
            <a:ext cx="25606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2775" name="Picture 7" descr="u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2132013"/>
            <a:ext cx="4000500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27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7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7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7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7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277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7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1557338"/>
            <a:ext cx="86407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5365750"/>
            <a:ext cx="9793287" cy="10160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太阳从东方升起的可能（    </a:t>
            </a:r>
            <a:r>
              <a:rPr lang="en-US" altLang="zh-CN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%</a:t>
            </a:r>
            <a:r>
              <a:rPr lang="zh-CN" altLang="en-US" sz="48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400" b="1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  <a:p>
            <a:pPr eaLnBrk="1" hangingPunct="1">
              <a:buFontTx/>
              <a:buNone/>
            </a:pPr>
            <a:endParaRPr lang="en-US" altLang="zh-CN" sz="4800" smtClean="0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763713" y="765175"/>
            <a:ext cx="54721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你猜我猜大家猜 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50825" y="1557338"/>
            <a:ext cx="8642350" cy="4824412"/>
          </a:xfrm>
          <a:prstGeom prst="rect">
            <a:avLst/>
          </a:prstGeom>
          <a:noFill/>
          <a:ln w="635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37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79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38288"/>
            <a:ext cx="8713788" cy="4843462"/>
          </a:xfrm>
          <a:prstGeom prst="rect">
            <a:avLst/>
          </a:prstGeom>
          <a:noFill/>
        </p:spPr>
      </p:pic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797425"/>
            <a:ext cx="8459788" cy="2022475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zh-CN" altLang="en-US" sz="4800" b="1" smtClean="0">
                <a:latin typeface="华文新魏" pitchFamily="2" charset="-122"/>
                <a:ea typeface="华文新魏" pitchFamily="2" charset="-122"/>
              </a:rPr>
              <a:t>你认为</a:t>
            </a:r>
            <a:r>
              <a:rPr lang="zh-CN" altLang="en-US" sz="4800" b="1" smtClean="0">
                <a:ea typeface="华文新魏" pitchFamily="2" charset="-122"/>
              </a:rPr>
              <a:t>“</a:t>
            </a:r>
            <a:r>
              <a:rPr lang="zh-CN" altLang="en-US" sz="4800" b="1" smtClean="0">
                <a:latin typeface="华文新魏" pitchFamily="2" charset="-122"/>
                <a:ea typeface="华文新魏" pitchFamily="2" charset="-122"/>
              </a:rPr>
              <a:t>海底捞针</a:t>
            </a:r>
            <a:r>
              <a:rPr lang="zh-CN" altLang="en-US" sz="4800" b="1" smtClean="0">
                <a:ea typeface="华文新魏" pitchFamily="2" charset="-122"/>
              </a:rPr>
              <a:t>”</a:t>
            </a:r>
            <a:r>
              <a:rPr lang="zh-CN" altLang="en-US" sz="4800" b="1" smtClean="0">
                <a:latin typeface="华文新魏" pitchFamily="2" charset="-122"/>
                <a:ea typeface="华文新魏" pitchFamily="2" charset="-122"/>
              </a:rPr>
              <a:t>捞到的可能性为（    </a:t>
            </a:r>
            <a:r>
              <a:rPr lang="en-US" altLang="zh-CN" sz="4800" b="1" smtClean="0">
                <a:latin typeface="华文新魏" pitchFamily="2" charset="-122"/>
                <a:ea typeface="华文新魏" pitchFamily="2" charset="-122"/>
              </a:rPr>
              <a:t>%</a:t>
            </a:r>
            <a:r>
              <a:rPr lang="zh-CN" altLang="en-US" sz="4800" b="1" smtClean="0">
                <a:latin typeface="华文新魏" pitchFamily="2" charset="-122"/>
                <a:ea typeface="华文新魏" pitchFamily="2" charset="-122"/>
              </a:rPr>
              <a:t>）。</a:t>
            </a:r>
          </a:p>
          <a:p>
            <a:pPr>
              <a:buFontTx/>
              <a:buNone/>
            </a:pPr>
            <a:endParaRPr lang="zh-CN" altLang="en-US" sz="4800" b="1" smtClean="0"/>
          </a:p>
        </p:txBody>
      </p:sp>
      <p:sp>
        <p:nvSpPr>
          <p:cNvPr id="71684" name="WordArt 4"/>
          <p:cNvSpPr>
            <a:spLocks noChangeArrowheads="1" noChangeShapeType="1" noTextEdit="1"/>
          </p:cNvSpPr>
          <p:nvPr/>
        </p:nvSpPr>
        <p:spPr bwMode="auto">
          <a:xfrm>
            <a:off x="1763713" y="765175"/>
            <a:ext cx="54721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新魏"/>
                <a:ea typeface="华文新魏"/>
              </a:rPr>
              <a:t>你猜我猜大家猜 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250825" y="1557338"/>
            <a:ext cx="8642350" cy="4824412"/>
          </a:xfrm>
          <a:prstGeom prst="rect">
            <a:avLst/>
          </a:prstGeom>
          <a:noFill/>
          <a:ln w="635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6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  <p:bldP spid="7168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1763713" y="765175"/>
            <a:ext cx="54721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/>
                <a:ea typeface="华文新魏"/>
              </a:rPr>
              <a:t>你猜我猜大家猜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1557338"/>
            <a:ext cx="8642350" cy="4824412"/>
          </a:xfrm>
          <a:prstGeom prst="rect">
            <a:avLst/>
          </a:prstGeom>
          <a:solidFill>
            <a:schemeClr val="bg1"/>
          </a:solidFill>
          <a:ln w="635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pSp>
        <p:nvGrpSpPr>
          <p:cNvPr id="674820" name="Group 4"/>
          <p:cNvGrpSpPr>
            <a:grpSpLocks/>
          </p:cNvGrpSpPr>
          <p:nvPr/>
        </p:nvGrpSpPr>
        <p:grpSpPr bwMode="auto">
          <a:xfrm>
            <a:off x="539750" y="1628775"/>
            <a:ext cx="7200900" cy="4679950"/>
            <a:chOff x="340" y="1026"/>
            <a:chExt cx="4536" cy="2948"/>
          </a:xfrm>
        </p:grpSpPr>
        <p:pic>
          <p:nvPicPr>
            <p:cNvPr id="28678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" y="1026"/>
              <a:ext cx="4536" cy="2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9" name="Text Box 6"/>
            <p:cNvSpPr txBox="1">
              <a:spLocks noChangeArrowheads="1"/>
            </p:cNvSpPr>
            <p:nvPr/>
          </p:nvSpPr>
          <p:spPr bwMode="auto">
            <a:xfrm>
              <a:off x="3934" y="1302"/>
              <a:ext cx="690" cy="24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none" lIns="90000" tIns="46800" rIns="90000" bIns="46800">
              <a:spAutoFit/>
            </a:bodyPr>
            <a:lstStyle/>
            <a:p>
              <a:r>
                <a:rPr lang="zh-CN" altLang="en-US" sz="6000">
                  <a:solidFill>
                    <a:srgbClr val="969696"/>
                  </a:solidFill>
                  <a:ea typeface="华文新魏" pitchFamily="2" charset="-122"/>
                </a:rPr>
                <a:t>伟人邓小平</a:t>
              </a:r>
            </a:p>
          </p:txBody>
        </p:sp>
      </p:grpSp>
      <p:sp>
        <p:nvSpPr>
          <p:cNvPr id="6748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08063" y="3744913"/>
            <a:ext cx="8459787" cy="270827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US" altLang="zh-CN" sz="4800" b="1" smtClean="0">
              <a:solidFill>
                <a:srgbClr val="0066FF"/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buFontTx/>
              <a:buNone/>
            </a:pPr>
            <a:r>
              <a:rPr lang="zh-CN" altLang="en-US" sz="4800" b="1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你将来成为一个有名的人，</a:t>
            </a:r>
          </a:p>
          <a:p>
            <a:pPr eaLnBrk="1" hangingPunct="1">
              <a:buFontTx/>
              <a:buNone/>
            </a:pPr>
            <a:r>
              <a:rPr lang="zh-CN" altLang="en-US" sz="4800" b="1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   这种可能性是（    </a:t>
            </a:r>
            <a:r>
              <a:rPr lang="en-US" altLang="zh-CN" sz="4800" b="1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%</a:t>
            </a:r>
            <a:r>
              <a:rPr lang="zh-CN" altLang="en-US" sz="4800" b="1" smtClean="0">
                <a:solidFill>
                  <a:srgbClr val="0066FF"/>
                </a:solidFill>
                <a:latin typeface="华文新魏" pitchFamily="2" charset="-122"/>
                <a:ea typeface="华文新魏" pitchFamily="2" charset="-122"/>
              </a:rPr>
              <a:t>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48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482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dgn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03250"/>
            <a:ext cx="8786812" cy="5921375"/>
          </a:xfrm>
          <a:prstGeom prst="rect">
            <a:avLst/>
          </a:prstGeom>
          <a:noFill/>
        </p:spPr>
      </p:pic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765175" y="4073525"/>
            <a:ext cx="7823200" cy="13112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4000"/>
              <a:t>参加演出的女生占总人数的</a:t>
            </a:r>
            <a:r>
              <a:rPr lang="en-US" altLang="zh-CN" sz="4000"/>
              <a:t>90%</a:t>
            </a:r>
            <a:r>
              <a:rPr lang="zh-CN" altLang="en-US" sz="4000"/>
              <a:t>，</a:t>
            </a:r>
          </a:p>
          <a:p>
            <a:r>
              <a:rPr lang="zh-CN" altLang="en-US" sz="4000"/>
              <a:t>男生占总人数的（    ）</a:t>
            </a:r>
            <a:r>
              <a:rPr lang="en-US" altLang="zh-CN" sz="4000"/>
              <a:t>%</a:t>
            </a:r>
            <a:r>
              <a:rPr lang="zh-CN" altLang="en-US" sz="4000"/>
              <a:t>。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5626100" y="4672013"/>
            <a:ext cx="7461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4000">
                <a:solidFill>
                  <a:srgbClr val="3333CC"/>
                </a:solidFill>
              </a:rPr>
              <a:t>10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nimBg="1"/>
      <p:bldP spid="9523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9;'[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581025"/>
            <a:ext cx="8796337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43" name="Text Box 3"/>
          <p:cNvSpPr txBox="1">
            <a:spLocks noChangeArrowheads="1"/>
          </p:cNvSpPr>
          <p:nvPr/>
        </p:nvSpPr>
        <p:spPr bwMode="auto">
          <a:xfrm>
            <a:off x="407988" y="914400"/>
            <a:ext cx="2219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zh-CN" altLang="en-US" sz="4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看图填数</a:t>
            </a:r>
          </a:p>
        </p:txBody>
      </p:sp>
      <p:grpSp>
        <p:nvGrpSpPr>
          <p:cNvPr id="675844" name="Group 4"/>
          <p:cNvGrpSpPr>
            <a:grpSpLocks/>
          </p:cNvGrpSpPr>
          <p:nvPr/>
        </p:nvGrpSpPr>
        <p:grpSpPr bwMode="auto">
          <a:xfrm>
            <a:off x="2052638" y="2708275"/>
            <a:ext cx="5040312" cy="144463"/>
            <a:chOff x="1655" y="2251"/>
            <a:chExt cx="1588" cy="90"/>
          </a:xfrm>
        </p:grpSpPr>
        <p:sp>
          <p:nvSpPr>
            <p:cNvPr id="29721" name="Line 5"/>
            <p:cNvSpPr>
              <a:spLocks noChangeShapeType="1"/>
            </p:cNvSpPr>
            <p:nvPr/>
          </p:nvSpPr>
          <p:spPr bwMode="auto">
            <a:xfrm>
              <a:off x="1655" y="2341"/>
              <a:ext cx="15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9722" name="Line 6"/>
            <p:cNvSpPr>
              <a:spLocks noChangeShapeType="1"/>
            </p:cNvSpPr>
            <p:nvPr/>
          </p:nvSpPr>
          <p:spPr bwMode="auto">
            <a:xfrm>
              <a:off x="1655" y="2251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9723" name="Line 7"/>
            <p:cNvSpPr>
              <a:spLocks noChangeShapeType="1"/>
            </p:cNvSpPr>
            <p:nvPr/>
          </p:nvSpPr>
          <p:spPr bwMode="auto">
            <a:xfrm>
              <a:off x="3243" y="2251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675848" name="Group 8"/>
          <p:cNvGrpSpPr>
            <a:grpSpLocks/>
          </p:cNvGrpSpPr>
          <p:nvPr/>
        </p:nvGrpSpPr>
        <p:grpSpPr bwMode="auto">
          <a:xfrm>
            <a:off x="2557463" y="2708275"/>
            <a:ext cx="4032250" cy="142875"/>
            <a:chOff x="1973" y="1525"/>
            <a:chExt cx="2540" cy="90"/>
          </a:xfrm>
        </p:grpSpPr>
        <p:grpSp>
          <p:nvGrpSpPr>
            <p:cNvPr id="29710" name="Group 9"/>
            <p:cNvGrpSpPr>
              <a:grpSpLocks/>
            </p:cNvGrpSpPr>
            <p:nvPr/>
          </p:nvGrpSpPr>
          <p:grpSpPr bwMode="auto">
            <a:xfrm>
              <a:off x="1973" y="1525"/>
              <a:ext cx="952" cy="90"/>
              <a:chOff x="1973" y="2251"/>
              <a:chExt cx="952" cy="90"/>
            </a:xfrm>
          </p:grpSpPr>
          <p:sp>
            <p:nvSpPr>
              <p:cNvPr id="29717" name="Line 10"/>
              <p:cNvSpPr>
                <a:spLocks noChangeShapeType="1"/>
              </p:cNvSpPr>
              <p:nvPr/>
            </p:nvSpPr>
            <p:spPr bwMode="auto">
              <a:xfrm>
                <a:off x="1973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18" name="Line 11"/>
              <p:cNvSpPr>
                <a:spLocks noChangeShapeType="1"/>
              </p:cNvSpPr>
              <p:nvPr/>
            </p:nvSpPr>
            <p:spPr bwMode="auto">
              <a:xfrm>
                <a:off x="2291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19" name="Line 12"/>
              <p:cNvSpPr>
                <a:spLocks noChangeShapeType="1"/>
              </p:cNvSpPr>
              <p:nvPr/>
            </p:nvSpPr>
            <p:spPr bwMode="auto">
              <a:xfrm>
                <a:off x="2608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20" name="Line 13"/>
              <p:cNvSpPr>
                <a:spLocks noChangeShapeType="1"/>
              </p:cNvSpPr>
              <p:nvPr/>
            </p:nvSpPr>
            <p:spPr bwMode="auto">
              <a:xfrm>
                <a:off x="2925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29711" name="Group 14"/>
            <p:cNvGrpSpPr>
              <a:grpSpLocks/>
            </p:cNvGrpSpPr>
            <p:nvPr/>
          </p:nvGrpSpPr>
          <p:grpSpPr bwMode="auto">
            <a:xfrm>
              <a:off x="3243" y="1525"/>
              <a:ext cx="952" cy="90"/>
              <a:chOff x="1973" y="2251"/>
              <a:chExt cx="952" cy="90"/>
            </a:xfrm>
          </p:grpSpPr>
          <p:sp>
            <p:nvSpPr>
              <p:cNvPr id="29713" name="Line 15"/>
              <p:cNvSpPr>
                <a:spLocks noChangeShapeType="1"/>
              </p:cNvSpPr>
              <p:nvPr/>
            </p:nvSpPr>
            <p:spPr bwMode="auto">
              <a:xfrm>
                <a:off x="1973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14" name="Line 16"/>
              <p:cNvSpPr>
                <a:spLocks noChangeShapeType="1"/>
              </p:cNvSpPr>
              <p:nvPr/>
            </p:nvSpPr>
            <p:spPr bwMode="auto">
              <a:xfrm>
                <a:off x="2291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15" name="Line 17"/>
              <p:cNvSpPr>
                <a:spLocks noChangeShapeType="1"/>
              </p:cNvSpPr>
              <p:nvPr/>
            </p:nvSpPr>
            <p:spPr bwMode="auto">
              <a:xfrm>
                <a:off x="2608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29716" name="Line 18"/>
              <p:cNvSpPr>
                <a:spLocks noChangeShapeType="1"/>
              </p:cNvSpPr>
              <p:nvPr/>
            </p:nvSpPr>
            <p:spPr bwMode="auto">
              <a:xfrm>
                <a:off x="2925" y="2251"/>
                <a:ext cx="0" cy="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29712" name="Line 19"/>
            <p:cNvSpPr>
              <a:spLocks noChangeShapeType="1"/>
            </p:cNvSpPr>
            <p:nvPr/>
          </p:nvSpPr>
          <p:spPr bwMode="auto">
            <a:xfrm>
              <a:off x="4513" y="152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75860" name="AutoShape 20"/>
          <p:cNvSpPr>
            <a:spLocks/>
          </p:cNvSpPr>
          <p:nvPr/>
        </p:nvSpPr>
        <p:spPr bwMode="auto">
          <a:xfrm rot="5400000">
            <a:off x="4429125" y="44450"/>
            <a:ext cx="358775" cy="4968875"/>
          </a:xfrm>
          <a:prstGeom prst="leftBrace">
            <a:avLst>
              <a:gd name="adj1" fmla="val 115413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75861" name="Text Box 21"/>
          <p:cNvSpPr txBox="1">
            <a:spLocks noChangeArrowheads="1"/>
          </p:cNvSpPr>
          <p:nvPr/>
        </p:nvSpPr>
        <p:spPr bwMode="auto">
          <a:xfrm>
            <a:off x="3895725" y="1816100"/>
            <a:ext cx="160813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单位</a:t>
            </a:r>
            <a:r>
              <a:rPr lang="zh-CN" altLang="en-US" sz="3200">
                <a:solidFill>
                  <a:srgbClr val="0033CC"/>
                </a:solidFill>
                <a:ea typeface="仿宋_GB2312" pitchFamily="49" charset="-122"/>
              </a:rPr>
              <a:t>“</a:t>
            </a:r>
            <a:r>
              <a:rPr lang="en-US" altLang="zh-CN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en-US" altLang="zh-CN" sz="3200">
                <a:solidFill>
                  <a:srgbClr val="0033CC"/>
                </a:solidFill>
                <a:ea typeface="仿宋_GB2312" pitchFamily="49" charset="-122"/>
              </a:rPr>
              <a:t>”</a:t>
            </a:r>
            <a:endParaRPr lang="en-US" altLang="zh-CN" sz="3200">
              <a:solidFill>
                <a:srgbClr val="0033CC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675862" name="AutoShape 22"/>
          <p:cNvSpPr>
            <a:spLocks/>
          </p:cNvSpPr>
          <p:nvPr/>
        </p:nvSpPr>
        <p:spPr bwMode="auto">
          <a:xfrm rot="16200000" flipV="1">
            <a:off x="3455988" y="1736725"/>
            <a:ext cx="215900" cy="2879725"/>
          </a:xfrm>
          <a:prstGeom prst="leftBrace">
            <a:avLst>
              <a:gd name="adj1" fmla="val 111152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75863" name="Text Box 23"/>
          <p:cNvSpPr txBox="1">
            <a:spLocks noChangeArrowheads="1"/>
          </p:cNvSpPr>
          <p:nvPr/>
        </p:nvSpPr>
        <p:spPr bwMode="auto">
          <a:xfrm>
            <a:off x="2916238" y="3209925"/>
            <a:ext cx="1406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（ ）</a:t>
            </a:r>
            <a:r>
              <a:rPr lang="en-US" altLang="zh-CN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%</a:t>
            </a:r>
          </a:p>
        </p:txBody>
      </p:sp>
      <p:sp>
        <p:nvSpPr>
          <p:cNvPr id="675864" name="AutoShape 24"/>
          <p:cNvSpPr>
            <a:spLocks/>
          </p:cNvSpPr>
          <p:nvPr/>
        </p:nvSpPr>
        <p:spPr bwMode="auto">
          <a:xfrm rot="16200000" flipV="1">
            <a:off x="5976938" y="2168525"/>
            <a:ext cx="215900" cy="2016125"/>
          </a:xfrm>
          <a:prstGeom prst="leftBrace">
            <a:avLst>
              <a:gd name="adj1" fmla="val 77819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675865" name="Text Box 25"/>
          <p:cNvSpPr txBox="1">
            <a:spLocks noChangeArrowheads="1"/>
          </p:cNvSpPr>
          <p:nvPr/>
        </p:nvSpPr>
        <p:spPr bwMode="auto">
          <a:xfrm>
            <a:off x="5364163" y="3209925"/>
            <a:ext cx="14065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zh-CN" altLang="en-US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（ ）</a:t>
            </a:r>
            <a:r>
              <a:rPr lang="en-US" altLang="zh-CN" sz="3200">
                <a:solidFill>
                  <a:srgbClr val="0033CC"/>
                </a:solidFill>
                <a:latin typeface="仿宋_GB2312" pitchFamily="49" charset="-122"/>
                <a:ea typeface="仿宋_GB2312" pitchFamily="49" charset="-122"/>
              </a:rPr>
              <a:t>%</a:t>
            </a:r>
          </a:p>
        </p:txBody>
      </p:sp>
      <p:sp>
        <p:nvSpPr>
          <p:cNvPr id="675866" name="Text Box 26"/>
          <p:cNvSpPr txBox="1">
            <a:spLocks noChangeArrowheads="1"/>
          </p:cNvSpPr>
          <p:nvPr/>
        </p:nvSpPr>
        <p:spPr bwMode="auto">
          <a:xfrm>
            <a:off x="3219450" y="3209925"/>
            <a:ext cx="6318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60</a:t>
            </a:r>
          </a:p>
        </p:txBody>
      </p:sp>
      <p:sp>
        <p:nvSpPr>
          <p:cNvPr id="675867" name="Text Box 27"/>
          <p:cNvSpPr txBox="1">
            <a:spLocks noChangeArrowheads="1"/>
          </p:cNvSpPr>
          <p:nvPr/>
        </p:nvSpPr>
        <p:spPr bwMode="auto">
          <a:xfrm>
            <a:off x="5668963" y="3213100"/>
            <a:ext cx="6318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40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7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758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758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58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758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758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758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75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7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7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7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43" grpId="0"/>
      <p:bldP spid="675860" grpId="0" animBg="1"/>
      <p:bldP spid="675861" grpId="0"/>
      <p:bldP spid="675862" grpId="0" animBg="1"/>
      <p:bldP spid="675863" grpId="0"/>
      <p:bldP spid="675864" grpId="0" animBg="1"/>
      <p:bldP spid="675865" grpId="0"/>
      <p:bldP spid="675866" grpId="0"/>
      <p:bldP spid="67586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图片2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359900" cy="691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4275" name="Rectangle 3"/>
          <p:cNvSpPr>
            <a:spLocks noChangeArrowheads="1"/>
          </p:cNvSpPr>
          <p:nvPr/>
        </p:nvSpPr>
        <p:spPr bwMode="auto">
          <a:xfrm>
            <a:off x="971550" y="2133600"/>
            <a:ext cx="7235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请你在</a:t>
            </a:r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10</a:t>
            </a:r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秒内写</a:t>
            </a:r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10</a:t>
            </a:r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个不同的百分数</a:t>
            </a:r>
          </a:p>
        </p:txBody>
      </p:sp>
      <p:sp>
        <p:nvSpPr>
          <p:cNvPr id="694276" name="Rectangle 4"/>
          <p:cNvSpPr>
            <a:spLocks noChangeArrowheads="1"/>
          </p:cNvSpPr>
          <p:nvPr/>
        </p:nvSpPr>
        <p:spPr bwMode="auto">
          <a:xfrm>
            <a:off x="358775" y="3055938"/>
            <a:ext cx="87852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说一说</a:t>
            </a:r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:     </a:t>
            </a:r>
          </a:p>
          <a:p>
            <a:pPr algn="l"/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    </a:t>
            </a:r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你写了（  ） 个，完成任务的（  ）</a:t>
            </a:r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%</a:t>
            </a:r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，还差任务的（  ）</a:t>
            </a:r>
            <a:r>
              <a:rPr lang="en-US" altLang="zh-CN" sz="3600">
                <a:solidFill>
                  <a:srgbClr val="0000FF"/>
                </a:solidFill>
                <a:ea typeface="宋体" pitchFamily="2" charset="-122"/>
              </a:rPr>
              <a:t>%</a:t>
            </a:r>
            <a:r>
              <a:rPr lang="zh-CN" altLang="en-US" sz="3600">
                <a:solidFill>
                  <a:srgbClr val="0000FF"/>
                </a:solidFill>
                <a:ea typeface="宋体" pitchFamily="2" charset="-122"/>
              </a:rPr>
              <a:t>没完成</a:t>
            </a:r>
            <a:r>
              <a:rPr lang="zh-CN" altLang="en-US" sz="3600">
                <a:solidFill>
                  <a:schemeClr val="accent2"/>
                </a:solidFill>
                <a:ea typeface="宋体" pitchFamily="2" charset="-122"/>
              </a:rPr>
              <a:t>。</a:t>
            </a:r>
          </a:p>
        </p:txBody>
      </p:sp>
      <p:sp>
        <p:nvSpPr>
          <p:cNvPr id="30725" name="WordArt 5" descr="窄竖线"/>
          <p:cNvSpPr>
            <a:spLocks noChangeArrowheads="1" noChangeShapeType="1" noTextEdit="1"/>
          </p:cNvSpPr>
          <p:nvPr/>
        </p:nvSpPr>
        <p:spPr bwMode="auto">
          <a:xfrm>
            <a:off x="323850" y="0"/>
            <a:ext cx="3600450" cy="20605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zh-CN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/>
                <a:ea typeface="宋体"/>
              </a:rPr>
              <a:t>游戏：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4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42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275" grpId="0"/>
      <p:bldP spid="69427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Text Box 2"/>
          <p:cNvSpPr txBox="1">
            <a:spLocks noChangeArrowheads="1"/>
          </p:cNvSpPr>
          <p:nvPr/>
        </p:nvSpPr>
        <p:spPr bwMode="auto">
          <a:xfrm>
            <a:off x="539750" y="476250"/>
            <a:ext cx="6192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读下面的资料</a:t>
            </a:r>
            <a:r>
              <a:rPr lang="en-US" altLang="zh-CN" sz="36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,</a:t>
            </a:r>
            <a:r>
              <a:rPr lang="zh-CN" altLang="en-US" sz="36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你有什么想法</a:t>
            </a:r>
            <a:r>
              <a:rPr lang="en-US" altLang="zh-CN" sz="360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?</a:t>
            </a:r>
          </a:p>
        </p:txBody>
      </p:sp>
      <p:sp>
        <p:nvSpPr>
          <p:cNvPr id="692227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8280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2800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有关数据统计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日本全年需一次性筷子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257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亿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双，但日本国内的一次性筷子的产量只占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左右，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96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的一次性筷子却是从中国进口的，做为岛国日本的森林覆盖率高达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65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，很少出现水土流失，而我国的森林覆盖率还不到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14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，土地资源荒漠化十分严重。</a:t>
            </a:r>
            <a:endParaRPr lang="zh-CN" altLang="en-US" sz="2800" b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92228" name="Text Box 4"/>
          <p:cNvSpPr txBox="1">
            <a:spLocks noChangeArrowheads="1"/>
          </p:cNvSpPr>
          <p:nvPr/>
        </p:nvSpPr>
        <p:spPr bwMode="auto">
          <a:xfrm>
            <a:off x="468313" y="4149725"/>
            <a:ext cx="8207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800">
                <a:latin typeface="Times New Roman" pitchFamily="18" charset="0"/>
                <a:ea typeface="黑体" pitchFamily="2" charset="-122"/>
              </a:rPr>
              <a:t>我国是一个干旱缺水严重的国家，我国的淡水资源总量占全球水资源的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；</a:t>
            </a:r>
            <a:r>
              <a:rPr lang="zh-CN" altLang="en-US" sz="2800">
                <a:latin typeface="Times New Roman" pitchFamily="18" charset="0"/>
                <a:ea typeface="黑体" pitchFamily="2" charset="-122"/>
              </a:rPr>
              <a:t>我国的人均水资源量仅为世界平均水平的</a:t>
            </a:r>
            <a:r>
              <a:rPr lang="en-US" altLang="zh-CN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25</a:t>
            </a:r>
            <a:r>
              <a:rPr lang="zh-CN" altLang="en-US" sz="280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％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，</a:t>
            </a:r>
            <a:r>
              <a:rPr lang="zh-CN" altLang="en-US" sz="2800">
                <a:latin typeface="Times New Roman" pitchFamily="18" charset="0"/>
                <a:ea typeface="黑体" pitchFamily="2" charset="-122"/>
              </a:rPr>
              <a:t>是全球</a:t>
            </a:r>
            <a:r>
              <a:rPr lang="en-US" altLang="zh-CN" sz="2800">
                <a:latin typeface="Times New Roman" pitchFamily="18" charset="0"/>
                <a:ea typeface="黑体" pitchFamily="2" charset="-122"/>
              </a:rPr>
              <a:t>13</a:t>
            </a:r>
            <a:r>
              <a:rPr lang="zh-CN" altLang="en-US" sz="2800">
                <a:latin typeface="Times New Roman" pitchFamily="18" charset="0"/>
                <a:ea typeface="黑体" pitchFamily="2" charset="-122"/>
              </a:rPr>
              <a:t>个人均水资源最贫乏的国家之一。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2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9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22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226" grpId="0"/>
      <p:bldP spid="692227" grpId="0"/>
      <p:bldP spid="69222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zh-CN" altLang="en-US" smtClean="0">
                <a:solidFill>
                  <a:srgbClr val="CC0000"/>
                </a:solidFill>
              </a:rPr>
              <a:t>百分数与分数的</a:t>
            </a:r>
            <a:r>
              <a:rPr lang="zh-CN" altLang="en-US" smtClean="0">
                <a:solidFill>
                  <a:schemeClr val="accent2"/>
                </a:solidFill>
              </a:rPr>
              <a:t>联系与区别</a:t>
            </a: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>
            <p:ph idx="1"/>
          </p:nvPr>
        </p:nvGraphicFramePr>
        <p:xfrm>
          <a:off x="250825" y="1125538"/>
          <a:ext cx="8713788" cy="4609149"/>
        </p:xfrm>
        <a:graphic>
          <a:graphicData uri="http://schemas.openxmlformats.org/drawingml/2006/table">
            <a:tbl>
              <a:tblPr/>
              <a:tblGrid>
                <a:gridCol w="936625"/>
                <a:gridCol w="4176713"/>
                <a:gridCol w="360045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  百   分  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分    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意义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单位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分子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分母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读法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写法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1173" name="Rectangle 37"/>
          <p:cNvSpPr>
            <a:spLocks noChangeArrowheads="1"/>
          </p:cNvSpPr>
          <p:nvPr/>
        </p:nvSpPr>
        <p:spPr bwMode="auto">
          <a:xfrm>
            <a:off x="5256213" y="1700213"/>
            <a:ext cx="38877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>
                <a:solidFill>
                  <a:schemeClr val="accent2"/>
                </a:solidFill>
                <a:ea typeface="宋体" pitchFamily="2" charset="-122"/>
              </a:rPr>
              <a:t>可以表示一个具体数量；可以说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>
                <a:solidFill>
                  <a:schemeClr val="accent2"/>
                </a:solidFill>
                <a:ea typeface="宋体" pitchFamily="2" charset="-122"/>
              </a:rPr>
              <a:t>一个数是另一个数的几分之几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zh-CN" altLang="en-US">
              <a:solidFill>
                <a:schemeClr val="accent2"/>
              </a:solidFill>
              <a:ea typeface="宋体" pitchFamily="2" charset="-122"/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        </a:t>
            </a:r>
          </a:p>
        </p:txBody>
      </p:sp>
      <p:sp>
        <p:nvSpPr>
          <p:cNvPr id="91174" name="Rectangle 38"/>
          <p:cNvSpPr>
            <a:spLocks noChangeArrowheads="1"/>
          </p:cNvSpPr>
          <p:nvPr/>
        </p:nvSpPr>
        <p:spPr bwMode="auto">
          <a:xfrm>
            <a:off x="1258888" y="1700213"/>
            <a:ext cx="42497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一个数是另一个数的百分之几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        百分数是百分率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zh-CN" altLang="en-US" sz="2400" b="0">
              <a:solidFill>
                <a:srgbClr val="CC0000"/>
              </a:solidFill>
              <a:ea typeface="宋体" pitchFamily="2" charset="-122"/>
            </a:endParaRPr>
          </a:p>
        </p:txBody>
      </p:sp>
      <p:sp>
        <p:nvSpPr>
          <p:cNvPr id="91175" name="Rectangle 39"/>
          <p:cNvSpPr>
            <a:spLocks noChangeArrowheads="1"/>
          </p:cNvSpPr>
          <p:nvPr/>
        </p:nvSpPr>
        <p:spPr bwMode="auto">
          <a:xfrm>
            <a:off x="611188" y="5805488"/>
            <a:ext cx="73453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ea typeface="宋体" pitchFamily="2" charset="-122"/>
              </a:rPr>
              <a:t>百分数是一种</a:t>
            </a:r>
            <a:r>
              <a:rPr lang="zh-CN" altLang="en-US" sz="2400" b="0" u="sng">
                <a:solidFill>
                  <a:srgbClr val="CC0000"/>
                </a:solidFill>
                <a:ea typeface="宋体" pitchFamily="2" charset="-122"/>
              </a:rPr>
              <a:t>特殊的分数</a:t>
            </a:r>
            <a:r>
              <a:rPr lang="zh-CN" altLang="en-US" sz="2400" b="0">
                <a:ea typeface="宋体" pitchFamily="2" charset="-122"/>
              </a:rPr>
              <a:t>，它只表示两个数量之间的</a:t>
            </a:r>
            <a:r>
              <a:rPr lang="zh-CN" altLang="en-US" sz="2400" b="0" u="sng">
                <a:solidFill>
                  <a:srgbClr val="CC0000"/>
                </a:solidFill>
                <a:ea typeface="宋体" pitchFamily="2" charset="-122"/>
              </a:rPr>
              <a:t>倍数关系</a:t>
            </a:r>
            <a:r>
              <a:rPr lang="zh-CN" altLang="en-US" sz="2400" b="0">
                <a:ea typeface="宋体" pitchFamily="2" charset="-122"/>
              </a:rPr>
              <a:t>，百分数后面通常</a:t>
            </a:r>
            <a:r>
              <a:rPr lang="zh-CN" altLang="en-US" sz="2400" b="0" u="sng">
                <a:solidFill>
                  <a:srgbClr val="CC0000"/>
                </a:solidFill>
                <a:ea typeface="宋体" pitchFamily="2" charset="-122"/>
              </a:rPr>
              <a:t>不带单位名称。</a:t>
            </a:r>
          </a:p>
        </p:txBody>
      </p:sp>
      <p:sp>
        <p:nvSpPr>
          <p:cNvPr id="91176" name="Rectangle 40"/>
          <p:cNvSpPr>
            <a:spLocks noChangeArrowheads="1"/>
          </p:cNvSpPr>
          <p:nvPr/>
        </p:nvSpPr>
        <p:spPr bwMode="auto">
          <a:xfrm>
            <a:off x="2339975" y="2636838"/>
            <a:ext cx="11509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</a:t>
            </a:r>
            <a:r>
              <a:rPr lang="en-US" altLang="zh-CN" sz="2400" b="0">
                <a:solidFill>
                  <a:srgbClr val="CC0000"/>
                </a:solidFill>
                <a:ea typeface="宋体" pitchFamily="2" charset="-122"/>
              </a:rPr>
              <a:t>1%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zh-CN" altLang="en-US" sz="2400" b="0">
              <a:solidFill>
                <a:srgbClr val="CC0000"/>
              </a:solidFill>
              <a:ea typeface="宋体" pitchFamily="2" charset="-122"/>
            </a:endParaRPr>
          </a:p>
        </p:txBody>
      </p:sp>
      <p:sp>
        <p:nvSpPr>
          <p:cNvPr id="91177" name="Rectangle 41"/>
          <p:cNvSpPr>
            <a:spLocks noChangeArrowheads="1"/>
          </p:cNvSpPr>
          <p:nvPr/>
        </p:nvSpPr>
        <p:spPr bwMode="auto">
          <a:xfrm>
            <a:off x="5364163" y="2565400"/>
            <a:ext cx="345598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0">
                <a:ea typeface="宋体" pitchFamily="2" charset="-122"/>
              </a:rPr>
              <a:t>      </a:t>
            </a:r>
            <a:r>
              <a:rPr lang="zh-CN" altLang="en-US" sz="3200" b="0">
                <a:solidFill>
                  <a:schemeClr val="accent2"/>
                </a:solidFill>
                <a:ea typeface="宋体" pitchFamily="2" charset="-122"/>
              </a:rPr>
              <a:t>（</a:t>
            </a:r>
            <a:r>
              <a:rPr lang="en-US" altLang="zh-CN" sz="3200" b="0">
                <a:solidFill>
                  <a:schemeClr val="accent2"/>
                </a:solidFill>
                <a:ea typeface="宋体" pitchFamily="2" charset="-122"/>
              </a:rPr>
              <a:t>N≠0</a:t>
            </a:r>
            <a:r>
              <a:rPr lang="zh-CN" altLang="en-US" sz="3200" b="0">
                <a:solidFill>
                  <a:schemeClr val="accent2"/>
                </a:solidFill>
                <a:ea typeface="宋体" pitchFamily="2" charset="-122"/>
              </a:rPr>
              <a:t>）</a:t>
            </a:r>
          </a:p>
        </p:txBody>
      </p:sp>
      <p:sp>
        <p:nvSpPr>
          <p:cNvPr id="91178" name="Rectangle 42"/>
          <p:cNvSpPr>
            <a:spLocks noChangeArrowheads="1"/>
          </p:cNvSpPr>
          <p:nvPr/>
        </p:nvSpPr>
        <p:spPr bwMode="auto">
          <a:xfrm>
            <a:off x="1763713" y="3284538"/>
            <a:ext cx="28813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小数、整数均可以</a:t>
            </a:r>
          </a:p>
        </p:txBody>
      </p:sp>
      <p:sp>
        <p:nvSpPr>
          <p:cNvPr id="9117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1180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91181" name="Object 45"/>
          <p:cNvGraphicFramePr>
            <a:graphicFrameLocks noChangeAspect="1"/>
          </p:cNvGraphicFramePr>
          <p:nvPr/>
        </p:nvGraphicFramePr>
        <p:xfrm>
          <a:off x="5580063" y="2420938"/>
          <a:ext cx="720725" cy="823912"/>
        </p:xfrm>
        <a:graphic>
          <a:graphicData uri="http://schemas.openxmlformats.org/presentationml/2006/ole">
            <p:oleObj spid="_x0000_s91181" r:id="rId3" imgW="203605" imgH="394188" progId="Equation.3">
              <p:embed/>
            </p:oleObj>
          </a:graphicData>
        </a:graphic>
      </p:graphicFrame>
      <p:sp>
        <p:nvSpPr>
          <p:cNvPr id="91182" name="Rectangle 46"/>
          <p:cNvSpPr>
            <a:spLocks noChangeArrowheads="1"/>
          </p:cNvSpPr>
          <p:nvPr/>
        </p:nvSpPr>
        <p:spPr bwMode="auto">
          <a:xfrm>
            <a:off x="1979613" y="3860800"/>
            <a:ext cx="28813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    </a:t>
            </a:r>
            <a:r>
              <a:rPr lang="en-US" altLang="zh-CN" sz="2400" b="0">
                <a:solidFill>
                  <a:srgbClr val="CC0000"/>
                </a:solidFill>
                <a:ea typeface="宋体" pitchFamily="2" charset="-122"/>
              </a:rPr>
              <a:t>100</a:t>
            </a:r>
          </a:p>
        </p:txBody>
      </p:sp>
      <p:sp>
        <p:nvSpPr>
          <p:cNvPr id="91183" name="Rectangle 47"/>
          <p:cNvSpPr>
            <a:spLocks noChangeArrowheads="1"/>
          </p:cNvSpPr>
          <p:nvPr/>
        </p:nvSpPr>
        <p:spPr bwMode="auto">
          <a:xfrm>
            <a:off x="1763713" y="4508500"/>
            <a:ext cx="28813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   百分之几</a:t>
            </a:r>
          </a:p>
        </p:txBody>
      </p:sp>
      <p:sp>
        <p:nvSpPr>
          <p:cNvPr id="91184" name="Rectangle 48"/>
          <p:cNvSpPr>
            <a:spLocks noChangeArrowheads="1"/>
          </p:cNvSpPr>
          <p:nvPr/>
        </p:nvSpPr>
        <p:spPr bwMode="auto">
          <a:xfrm>
            <a:off x="1979613" y="5157788"/>
            <a:ext cx="28813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       </a:t>
            </a:r>
            <a:r>
              <a:rPr lang="en-US" altLang="zh-CN" sz="2400" b="0">
                <a:solidFill>
                  <a:srgbClr val="CC0000"/>
                </a:solidFill>
                <a:ea typeface="宋体" pitchFamily="2" charset="-122"/>
              </a:rPr>
              <a:t>a%</a:t>
            </a:r>
          </a:p>
        </p:txBody>
      </p:sp>
      <p:sp>
        <p:nvSpPr>
          <p:cNvPr id="91185" name="Rectangle 49"/>
          <p:cNvSpPr>
            <a:spLocks noChangeArrowheads="1"/>
          </p:cNvSpPr>
          <p:nvPr/>
        </p:nvSpPr>
        <p:spPr bwMode="auto">
          <a:xfrm>
            <a:off x="5580063" y="5157788"/>
            <a:ext cx="28813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chemeClr val="accent2"/>
                </a:solidFill>
                <a:ea typeface="宋体" pitchFamily="2" charset="-122"/>
              </a:rPr>
              <a:t>       </a:t>
            </a:r>
          </a:p>
        </p:txBody>
      </p:sp>
      <p:sp>
        <p:nvSpPr>
          <p:cNvPr id="91186" name="Rectangle 50"/>
          <p:cNvSpPr>
            <a:spLocks noChangeArrowheads="1"/>
          </p:cNvSpPr>
          <p:nvPr/>
        </p:nvSpPr>
        <p:spPr bwMode="auto">
          <a:xfrm>
            <a:off x="5580063" y="5229225"/>
            <a:ext cx="28813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zh-CN" altLang="en-US" sz="2400" b="0">
              <a:solidFill>
                <a:srgbClr val="CC0000"/>
              </a:solidFill>
              <a:ea typeface="宋体" pitchFamily="2" charset="-122"/>
            </a:endParaRPr>
          </a:p>
        </p:txBody>
      </p:sp>
      <p:sp>
        <p:nvSpPr>
          <p:cNvPr id="91187" name="Rectangle 51"/>
          <p:cNvSpPr>
            <a:spLocks noChangeArrowheads="1"/>
          </p:cNvSpPr>
          <p:nvPr/>
        </p:nvSpPr>
        <p:spPr bwMode="auto">
          <a:xfrm>
            <a:off x="5435600" y="3284538"/>
            <a:ext cx="28813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chemeClr val="accent2"/>
                </a:solidFill>
                <a:ea typeface="宋体" pitchFamily="2" charset="-122"/>
              </a:rPr>
              <a:t>      </a:t>
            </a:r>
            <a:r>
              <a:rPr lang="zh-CN" altLang="en-US" sz="2400">
                <a:solidFill>
                  <a:schemeClr val="accent2"/>
                </a:solidFill>
                <a:ea typeface="宋体" pitchFamily="2" charset="-122"/>
              </a:rPr>
              <a:t>一般是整数</a:t>
            </a:r>
          </a:p>
        </p:txBody>
      </p:sp>
      <p:sp>
        <p:nvSpPr>
          <p:cNvPr id="91188" name="Rectangle 52"/>
          <p:cNvSpPr>
            <a:spLocks noChangeArrowheads="1"/>
          </p:cNvSpPr>
          <p:nvPr/>
        </p:nvSpPr>
        <p:spPr bwMode="auto">
          <a:xfrm>
            <a:off x="5580063" y="3860800"/>
            <a:ext cx="28813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rgbClr val="CC0000"/>
                </a:solidFill>
                <a:ea typeface="宋体" pitchFamily="2" charset="-122"/>
              </a:rPr>
              <a:t>   </a:t>
            </a:r>
            <a:r>
              <a:rPr lang="zh-CN" altLang="en-US" sz="2400">
                <a:solidFill>
                  <a:schemeClr val="accent2"/>
                </a:solidFill>
                <a:ea typeface="宋体" pitchFamily="2" charset="-122"/>
              </a:rPr>
              <a:t>任意的非</a:t>
            </a:r>
            <a:r>
              <a:rPr lang="en-US" altLang="zh-CN" sz="2400">
                <a:solidFill>
                  <a:schemeClr val="accent2"/>
                </a:solidFill>
                <a:ea typeface="宋体" pitchFamily="2" charset="-122"/>
              </a:rPr>
              <a:t>0</a:t>
            </a:r>
            <a:r>
              <a:rPr lang="zh-CN" altLang="en-US" sz="2400">
                <a:solidFill>
                  <a:schemeClr val="accent2"/>
                </a:solidFill>
                <a:ea typeface="宋体" pitchFamily="2" charset="-122"/>
              </a:rPr>
              <a:t>自然数</a:t>
            </a:r>
          </a:p>
        </p:txBody>
      </p:sp>
      <p:sp>
        <p:nvSpPr>
          <p:cNvPr id="91189" name="Rectangle 53"/>
          <p:cNvSpPr>
            <a:spLocks noChangeArrowheads="1"/>
          </p:cNvSpPr>
          <p:nvPr/>
        </p:nvSpPr>
        <p:spPr bwMode="auto">
          <a:xfrm>
            <a:off x="5724525" y="4508500"/>
            <a:ext cx="288131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b="0">
                <a:solidFill>
                  <a:schemeClr val="accent2"/>
                </a:solidFill>
                <a:ea typeface="宋体" pitchFamily="2" charset="-122"/>
              </a:rPr>
              <a:t>       </a:t>
            </a:r>
            <a:r>
              <a:rPr lang="zh-CN" altLang="en-US" sz="2400">
                <a:solidFill>
                  <a:schemeClr val="accent2"/>
                </a:solidFill>
                <a:ea typeface="宋体" pitchFamily="2" charset="-122"/>
              </a:rPr>
              <a:t>几分之几</a:t>
            </a:r>
          </a:p>
        </p:txBody>
      </p:sp>
      <p:sp>
        <p:nvSpPr>
          <p:cNvPr id="91190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91191" name="Object 55"/>
          <p:cNvGraphicFramePr>
            <a:graphicFrameLocks noChangeAspect="1"/>
          </p:cNvGraphicFramePr>
          <p:nvPr/>
        </p:nvGraphicFramePr>
        <p:xfrm>
          <a:off x="6248400" y="5105400"/>
          <a:ext cx="431800" cy="630238"/>
        </p:xfrm>
        <a:graphic>
          <a:graphicData uri="http://schemas.openxmlformats.org/presentationml/2006/ole">
            <p:oleObj spid="_x0000_s91191" r:id="rId4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1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1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1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1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91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91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9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91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1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1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1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9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2000"/>
                                        <p:tgtEl>
                                          <p:spTgt spid="9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2000"/>
                                        <p:tgtEl>
                                          <p:spTgt spid="9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9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2" dur="2000"/>
                                        <p:tgtEl>
                                          <p:spTgt spid="9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91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91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  <p:bldP spid="91173" grpId="0" autoUpdateAnimBg="0"/>
      <p:bldP spid="91174" grpId="0" autoUpdateAnimBg="0"/>
      <p:bldP spid="91175" grpId="0" autoUpdateAnimBg="0"/>
      <p:bldP spid="91176" grpId="0" autoUpdateAnimBg="0"/>
      <p:bldP spid="91177" grpId="0" autoUpdateAnimBg="0"/>
      <p:bldP spid="91178" grpId="0" autoUpdateAnimBg="0"/>
      <p:bldP spid="91182" grpId="0" autoUpdateAnimBg="0"/>
      <p:bldP spid="91183" grpId="0" autoUpdateAnimBg="0"/>
      <p:bldP spid="91184" grpId="0" autoUpdateAnimBg="0"/>
      <p:bldP spid="91187" grpId="0" autoUpdateAnimBg="0"/>
      <p:bldP spid="91188" grpId="0" autoUpdateAnimBg="0"/>
      <p:bldP spid="9118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2138363" y="5719763"/>
            <a:ext cx="48768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200" b="0"/>
              <a:t>你认为应该选派哪名队员</a:t>
            </a:r>
            <a:r>
              <a:rPr lang="en-US" altLang="zh-CN" sz="3200" b="0"/>
              <a:t>?</a:t>
            </a:r>
          </a:p>
        </p:txBody>
      </p:sp>
      <p:sp>
        <p:nvSpPr>
          <p:cNvPr id="93187" name="AutoShape 3"/>
          <p:cNvSpPr>
            <a:spLocks noChangeArrowheads="1"/>
          </p:cNvSpPr>
          <p:nvPr/>
        </p:nvSpPr>
        <p:spPr bwMode="auto">
          <a:xfrm>
            <a:off x="0" y="712788"/>
            <a:ext cx="4470400" cy="1319212"/>
          </a:xfrm>
          <a:prstGeom prst="cloudCallout">
            <a:avLst>
              <a:gd name="adj1" fmla="val -17509"/>
              <a:gd name="adj2" fmla="val 200782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r>
              <a:rPr lang="zh-CN" altLang="en-US" sz="3200" b="0"/>
              <a:t>我曾经罚点球</a:t>
            </a:r>
            <a:r>
              <a:rPr lang="en-US" altLang="zh-CN" sz="3200" b="0"/>
              <a:t>20</a:t>
            </a:r>
            <a:r>
              <a:rPr lang="zh-CN" altLang="en-US" sz="3200" b="0"/>
              <a:t>次</a:t>
            </a:r>
            <a:r>
              <a:rPr lang="en-US" altLang="zh-CN" sz="3200" b="0"/>
              <a:t>,</a:t>
            </a:r>
            <a:r>
              <a:rPr lang="zh-CN" altLang="en-US" sz="3200" b="0"/>
              <a:t>罚中</a:t>
            </a:r>
            <a:r>
              <a:rPr lang="en-US" altLang="zh-CN" sz="3200" b="0"/>
              <a:t>18</a:t>
            </a:r>
            <a:r>
              <a:rPr lang="zh-CN" altLang="en-US" sz="3200" b="0"/>
              <a:t>次</a:t>
            </a:r>
            <a:r>
              <a:rPr lang="en-US" altLang="zh-CN" sz="3200" b="0"/>
              <a:t>.</a:t>
            </a: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2816225" y="2071688"/>
            <a:ext cx="4021138" cy="1363662"/>
          </a:xfrm>
          <a:prstGeom prst="cloudCallout">
            <a:avLst>
              <a:gd name="adj1" fmla="val 3019"/>
              <a:gd name="adj2" fmla="val 126718"/>
            </a:avLst>
          </a:prstGeom>
          <a:solidFill>
            <a:srgbClr val="FF99CC">
              <a:alpha val="45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r>
              <a:rPr lang="zh-CN" altLang="en-US" sz="3200" b="0"/>
              <a:t>我曾经罚点球</a:t>
            </a:r>
            <a:r>
              <a:rPr lang="en-US" altLang="zh-CN" sz="3200" b="0"/>
              <a:t>10</a:t>
            </a:r>
            <a:r>
              <a:rPr lang="zh-CN" altLang="en-US" sz="3200" b="0"/>
              <a:t>次</a:t>
            </a:r>
            <a:r>
              <a:rPr lang="en-US" altLang="zh-CN" sz="3200" b="0"/>
              <a:t>,</a:t>
            </a:r>
            <a:r>
              <a:rPr lang="zh-CN" altLang="en-US" sz="3200" b="0"/>
              <a:t>罚中</a:t>
            </a:r>
            <a:r>
              <a:rPr lang="en-US" altLang="zh-CN" sz="3200" b="0"/>
              <a:t>7</a:t>
            </a:r>
            <a:r>
              <a:rPr lang="zh-CN" altLang="en-US" sz="3200" b="0"/>
              <a:t>次</a:t>
            </a:r>
            <a:r>
              <a:rPr lang="en-US" altLang="zh-CN" sz="3200" b="0"/>
              <a:t>.</a:t>
            </a:r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5049838" y="798513"/>
            <a:ext cx="4324350" cy="1377950"/>
          </a:xfrm>
          <a:prstGeom prst="cloudCallout">
            <a:avLst>
              <a:gd name="adj1" fmla="val 15051"/>
              <a:gd name="adj2" fmla="val 151153"/>
            </a:avLst>
          </a:prstGeom>
          <a:solidFill>
            <a:schemeClr val="accent1">
              <a:alpha val="73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r>
              <a:rPr lang="zh-CN" altLang="en-US" sz="3200" b="0"/>
              <a:t>我曾经罚点球</a:t>
            </a:r>
            <a:r>
              <a:rPr lang="en-US" altLang="zh-CN" sz="3200" b="0"/>
              <a:t>25</a:t>
            </a:r>
            <a:r>
              <a:rPr lang="zh-CN" altLang="en-US" sz="3200" b="0"/>
              <a:t>次</a:t>
            </a:r>
            <a:r>
              <a:rPr lang="en-US" altLang="zh-CN" sz="3200" b="0"/>
              <a:t>,</a:t>
            </a:r>
            <a:r>
              <a:rPr lang="zh-CN" altLang="en-US" sz="3200" b="0"/>
              <a:t>罚中</a:t>
            </a:r>
            <a:r>
              <a:rPr lang="en-US" altLang="zh-CN" sz="3200" b="0"/>
              <a:t>21</a:t>
            </a:r>
            <a:r>
              <a:rPr lang="zh-CN" altLang="en-US" sz="3200" b="0"/>
              <a:t>次</a:t>
            </a:r>
            <a:r>
              <a:rPr lang="en-US" altLang="zh-CN" sz="3200" b="0"/>
              <a:t>.</a:t>
            </a:r>
          </a:p>
        </p:txBody>
      </p:sp>
      <p:pic>
        <p:nvPicPr>
          <p:cNvPr id="93190" name="Picture 6" descr="Q版卡通矢量体育图库 - 奥运会项目 - 足球13 - 足球比赛向量图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3700" y="2316163"/>
            <a:ext cx="2441575" cy="2193925"/>
          </a:xfrm>
          <a:prstGeom prst="rect">
            <a:avLst/>
          </a:prstGeom>
          <a:noFill/>
        </p:spPr>
      </p:pic>
      <p:pic>
        <p:nvPicPr>
          <p:cNvPr id="93191" name="Picture 7" descr="Q版卡通矢量体育图库 - 奥运会项目 - 足球16 - 足球比赛向量图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00" y="2659063"/>
            <a:ext cx="2244725" cy="2333625"/>
          </a:xfrm>
          <a:prstGeom prst="rect">
            <a:avLst/>
          </a:prstGeom>
          <a:noFill/>
        </p:spPr>
      </p:pic>
      <p:pic>
        <p:nvPicPr>
          <p:cNvPr id="93192" name="Picture 8" descr="Q版卡通矢量体育图库 - 奥运会项目 - 足球21 - 足球比赛向量图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5650" y="3214688"/>
            <a:ext cx="2111375" cy="234791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animBg="1"/>
      <p:bldP spid="93188" grpId="0" animBg="1"/>
      <p:bldP spid="9318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{3F80DAFA-E555-4674-9187-117A753D96F4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77400" cy="6873875"/>
          </a:xfrm>
          <a:prstGeom prst="rect">
            <a:avLst/>
          </a:prstGeom>
          <a:noFill/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362200" y="32766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100%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5867400" y="33528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90%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990600" y="57150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200%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4114800" y="57150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1%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7086600" y="5715000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utoUpdateAnimBg="0"/>
      <p:bldP spid="84996" grpId="0" autoUpdateAnimBg="0"/>
      <p:bldP spid="84997" grpId="0" autoUpdateAnimBg="0"/>
      <p:bldP spid="84998" grpId="0" autoUpdateAnimBg="0"/>
      <p:bldP spid="84999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96975"/>
            <a:ext cx="8280400" cy="4679950"/>
          </a:xfrm>
        </p:spPr>
        <p:txBody>
          <a:bodyPr/>
          <a:lstStyle/>
          <a:p>
            <a:r>
              <a:rPr lang="zh-CN" altLang="en-US" sz="4000" b="1">
                <a:solidFill>
                  <a:srgbClr val="FF3300"/>
                </a:solidFill>
              </a:rPr>
              <a:t>          </a:t>
            </a:r>
            <a:br>
              <a:rPr lang="zh-CN" altLang="en-US" sz="4000" b="1">
                <a:solidFill>
                  <a:srgbClr val="FF3300"/>
                </a:solidFill>
              </a:rPr>
            </a:br>
            <a:r>
              <a:rPr lang="zh-CN" altLang="en-US" sz="4000" b="1">
                <a:solidFill>
                  <a:srgbClr val="FF3300"/>
                </a:solidFill>
              </a:rPr>
              <a:t> 用百分数小结这节课：</a:t>
            </a:r>
            <a:br>
              <a:rPr lang="zh-CN" altLang="en-US" sz="4000" b="1">
                <a:solidFill>
                  <a:srgbClr val="FF3300"/>
                </a:solidFill>
              </a:rPr>
            </a:br>
            <a:r>
              <a:rPr lang="zh-CN" altLang="en-US" sz="4000" b="1">
                <a:solidFill>
                  <a:srgbClr val="FF3300"/>
                </a:solidFill>
              </a:rPr>
              <a:t/>
            </a:r>
            <a:br>
              <a:rPr lang="zh-CN" altLang="en-US" sz="4000" b="1">
                <a:solidFill>
                  <a:srgbClr val="FF3300"/>
                </a:solidFill>
              </a:rPr>
            </a:br>
            <a:r>
              <a:rPr lang="zh-CN" altLang="en-US" sz="4000" b="1">
                <a:solidFill>
                  <a:srgbClr val="FF3300"/>
                </a:solidFill>
              </a:rPr>
              <a:t> </a:t>
            </a:r>
            <a:r>
              <a:rPr lang="zh-CN" altLang="en-US" b="1"/>
              <a:t>愉快占（</a:t>
            </a:r>
            <a:r>
              <a:rPr lang="zh-CN" altLang="en-US" b="1">
                <a:latin typeface="Arial"/>
              </a:rPr>
              <a:t>    </a:t>
            </a:r>
            <a:r>
              <a:rPr lang="zh-CN" altLang="en-US" b="1"/>
              <a:t>）</a:t>
            </a:r>
            <a:r>
              <a:rPr lang="en-US" altLang="zh-CN" b="1"/>
              <a:t>%</a:t>
            </a:r>
            <a:r>
              <a:rPr lang="en-US" altLang="zh-CN" b="1">
                <a:latin typeface="Arial"/>
              </a:rPr>
              <a:t> </a:t>
            </a:r>
            <a:r>
              <a:rPr lang="en-US" altLang="zh-CN" b="1"/>
              <a:t/>
            </a:r>
            <a:br>
              <a:rPr lang="en-US" altLang="zh-CN" b="1"/>
            </a:br>
            <a:r>
              <a:rPr lang="en-US" altLang="zh-CN" b="1"/>
              <a:t/>
            </a:r>
            <a:br>
              <a:rPr lang="en-US" altLang="zh-CN" b="1"/>
            </a:br>
            <a:r>
              <a:rPr lang="en-US" altLang="zh-CN" b="1"/>
              <a:t>    </a:t>
            </a:r>
            <a:r>
              <a:rPr lang="zh-CN" altLang="en-US" b="1"/>
              <a:t>紧张占（</a:t>
            </a:r>
            <a:r>
              <a:rPr lang="zh-CN" altLang="en-US" b="1">
                <a:latin typeface="Arial"/>
              </a:rPr>
              <a:t>   </a:t>
            </a:r>
            <a:r>
              <a:rPr lang="zh-CN" altLang="en-US" b="1"/>
              <a:t> ）</a:t>
            </a:r>
            <a:r>
              <a:rPr lang="en-US" altLang="zh-CN" b="1"/>
              <a:t>%</a:t>
            </a:r>
            <a:r>
              <a:rPr lang="en-US" altLang="zh-CN" b="1">
                <a:latin typeface="Arial"/>
              </a:rPr>
              <a:t>    </a:t>
            </a:r>
            <a:r>
              <a:rPr lang="en-US" altLang="zh-CN" b="1"/>
              <a:t/>
            </a:r>
            <a:br>
              <a:rPr lang="en-US" altLang="zh-CN" b="1"/>
            </a:br>
            <a:r>
              <a:rPr lang="en-US" altLang="zh-CN" b="1"/>
              <a:t/>
            </a:r>
            <a:br>
              <a:rPr lang="en-US" altLang="zh-CN" b="1"/>
            </a:br>
            <a:r>
              <a:rPr lang="zh-CN" altLang="en-US" b="1"/>
              <a:t>遗憾占（</a:t>
            </a:r>
            <a:r>
              <a:rPr lang="zh-CN" altLang="en-US" b="1">
                <a:latin typeface="Arial"/>
              </a:rPr>
              <a:t>   </a:t>
            </a:r>
            <a:r>
              <a:rPr lang="zh-CN" altLang="en-US" b="1"/>
              <a:t> ）</a:t>
            </a:r>
            <a:r>
              <a:rPr lang="en-US" altLang="zh-CN" b="1"/>
              <a:t>%</a:t>
            </a:r>
            <a:r>
              <a:rPr lang="en-US" altLang="zh-CN" sz="4000" b="1">
                <a:solidFill>
                  <a:srgbClr val="0000FF"/>
                </a:solidFill>
              </a:rPr>
              <a:t/>
            </a:r>
            <a:br>
              <a:rPr lang="en-US" altLang="zh-CN" sz="4000" b="1">
                <a:solidFill>
                  <a:srgbClr val="0000FF"/>
                </a:solidFill>
              </a:rPr>
            </a:br>
            <a:r>
              <a:rPr lang="en-US" altLang="zh-CN" sz="4000" b="1">
                <a:solidFill>
                  <a:srgbClr val="0000FF"/>
                </a:solidFill>
              </a:rPr>
              <a:t>   </a:t>
            </a:r>
            <a:br>
              <a:rPr lang="en-US" altLang="zh-CN" sz="4000" b="1">
                <a:solidFill>
                  <a:srgbClr val="0000FF"/>
                </a:solidFill>
              </a:rPr>
            </a:br>
            <a:endParaRPr lang="en-US" altLang="zh-CN" sz="4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4" name="Text Box 6"/>
          <p:cNvSpPr txBox="1">
            <a:spLocks noChangeArrowheads="1"/>
          </p:cNvSpPr>
          <p:nvPr/>
        </p:nvSpPr>
        <p:spPr bwMode="auto">
          <a:xfrm>
            <a:off x="2692400" y="4429125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sp>
        <p:nvSpPr>
          <p:cNvPr id="698378" name="Text Box 10"/>
          <p:cNvSpPr txBox="1">
            <a:spLocks noChangeArrowheads="1"/>
          </p:cNvSpPr>
          <p:nvPr/>
        </p:nvSpPr>
        <p:spPr bwMode="auto">
          <a:xfrm>
            <a:off x="2752725" y="3360738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sp>
        <p:nvSpPr>
          <p:cNvPr id="698379" name="Text Box 11"/>
          <p:cNvSpPr txBox="1">
            <a:spLocks noChangeArrowheads="1"/>
          </p:cNvSpPr>
          <p:nvPr/>
        </p:nvSpPr>
        <p:spPr bwMode="auto">
          <a:xfrm>
            <a:off x="2767013" y="5522913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3600" b="0">
                <a:ea typeface="宋体" pitchFamily="2" charset="-122"/>
              </a:rPr>
              <a:t>=</a:t>
            </a:r>
          </a:p>
        </p:txBody>
      </p:sp>
      <p:grpSp>
        <p:nvGrpSpPr>
          <p:cNvPr id="698388" name="Group 20"/>
          <p:cNvGrpSpPr>
            <a:grpSpLocks noChangeAspect="1"/>
          </p:cNvGrpSpPr>
          <p:nvPr/>
        </p:nvGrpSpPr>
        <p:grpSpPr bwMode="auto">
          <a:xfrm>
            <a:off x="1978025" y="3040063"/>
            <a:ext cx="711200" cy="1223962"/>
            <a:chOff x="586" y="763"/>
            <a:chExt cx="448" cy="771"/>
          </a:xfrm>
        </p:grpSpPr>
        <p:sp>
          <p:nvSpPr>
            <p:cNvPr id="5189" name="AutoShape 19"/>
            <p:cNvSpPr>
              <a:spLocks noChangeAspect="1" noChangeArrowheads="1" noTextEdit="1"/>
            </p:cNvSpPr>
            <p:nvPr/>
          </p:nvSpPr>
          <p:spPr bwMode="auto">
            <a:xfrm>
              <a:off x="586" y="763"/>
              <a:ext cx="448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90" name="Line 21"/>
            <p:cNvSpPr>
              <a:spLocks noChangeShapeType="1"/>
            </p:cNvSpPr>
            <p:nvPr/>
          </p:nvSpPr>
          <p:spPr bwMode="auto">
            <a:xfrm>
              <a:off x="636" y="1161"/>
              <a:ext cx="3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91" name="Rectangle 22"/>
            <p:cNvSpPr>
              <a:spLocks noChangeArrowheads="1"/>
            </p:cNvSpPr>
            <p:nvPr/>
          </p:nvSpPr>
          <p:spPr bwMode="auto">
            <a:xfrm>
              <a:off x="754" y="1201"/>
              <a:ext cx="22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2800">
                  <a:solidFill>
                    <a:srgbClr val="000000"/>
                  </a:solidFill>
                  <a:latin typeface="Times New Roman" pitchFamily="18" charset="0"/>
                </a:rPr>
                <a:t>20</a:t>
              </a:r>
              <a:endParaRPr lang="en-US" altLang="zh-CN" sz="2800"/>
            </a:p>
          </p:txBody>
        </p:sp>
        <p:sp>
          <p:nvSpPr>
            <p:cNvPr id="5192" name="Rectangle 23"/>
            <p:cNvSpPr>
              <a:spLocks noChangeArrowheads="1"/>
            </p:cNvSpPr>
            <p:nvPr/>
          </p:nvSpPr>
          <p:spPr bwMode="auto">
            <a:xfrm>
              <a:off x="743" y="783"/>
              <a:ext cx="22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2800">
                  <a:solidFill>
                    <a:srgbClr val="000000"/>
                  </a:solidFill>
                  <a:latin typeface="Times New Roman" pitchFamily="18" charset="0"/>
                </a:rPr>
                <a:t>16</a:t>
              </a:r>
              <a:endParaRPr lang="en-US" altLang="zh-CN" sz="2800"/>
            </a:p>
          </p:txBody>
        </p:sp>
      </p:grpSp>
      <p:grpSp>
        <p:nvGrpSpPr>
          <p:cNvPr id="698398" name="Group 30"/>
          <p:cNvGrpSpPr>
            <a:grpSpLocks noChangeAspect="1"/>
          </p:cNvGrpSpPr>
          <p:nvPr/>
        </p:nvGrpSpPr>
        <p:grpSpPr bwMode="auto">
          <a:xfrm>
            <a:off x="2005013" y="5183188"/>
            <a:ext cx="671512" cy="1223962"/>
            <a:chOff x="567" y="2931"/>
            <a:chExt cx="423" cy="771"/>
          </a:xfrm>
        </p:grpSpPr>
        <p:sp>
          <p:nvSpPr>
            <p:cNvPr id="5185" name="AutoShape 29"/>
            <p:cNvSpPr>
              <a:spLocks noChangeAspect="1" noChangeArrowheads="1" noTextEdit="1"/>
            </p:cNvSpPr>
            <p:nvPr/>
          </p:nvSpPr>
          <p:spPr bwMode="auto">
            <a:xfrm>
              <a:off x="567" y="2931"/>
              <a:ext cx="423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6" name="Line 31"/>
            <p:cNvSpPr>
              <a:spLocks noChangeShapeType="1"/>
            </p:cNvSpPr>
            <p:nvPr/>
          </p:nvSpPr>
          <p:spPr bwMode="auto">
            <a:xfrm>
              <a:off x="617" y="3329"/>
              <a:ext cx="3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7" name="Rectangle 32"/>
            <p:cNvSpPr>
              <a:spLocks noChangeArrowheads="1"/>
            </p:cNvSpPr>
            <p:nvPr/>
          </p:nvSpPr>
          <p:spPr bwMode="auto">
            <a:xfrm>
              <a:off x="719" y="3369"/>
              <a:ext cx="256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200">
                  <a:solidFill>
                    <a:srgbClr val="000000"/>
                  </a:solidFill>
                  <a:latin typeface="Times New Roman" pitchFamily="18" charset="0"/>
                </a:rPr>
                <a:t>25</a:t>
              </a:r>
              <a:endParaRPr lang="en-US" altLang="zh-CN" sz="3200"/>
            </a:p>
          </p:txBody>
        </p:sp>
        <p:sp>
          <p:nvSpPr>
            <p:cNvPr id="5188" name="Rectangle 33"/>
            <p:cNvSpPr>
              <a:spLocks noChangeArrowheads="1"/>
            </p:cNvSpPr>
            <p:nvPr/>
          </p:nvSpPr>
          <p:spPr bwMode="auto">
            <a:xfrm>
              <a:off x="724" y="2951"/>
              <a:ext cx="256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3200">
                  <a:solidFill>
                    <a:srgbClr val="000000"/>
                  </a:solidFill>
                  <a:latin typeface="Times New Roman" pitchFamily="18" charset="0"/>
                </a:rPr>
                <a:t>19</a:t>
              </a:r>
              <a:endParaRPr lang="en-US" altLang="zh-CN" sz="3200"/>
            </a:p>
          </p:txBody>
        </p:sp>
      </p:grpSp>
      <p:grpSp>
        <p:nvGrpSpPr>
          <p:cNvPr id="698413" name="Group 45"/>
          <p:cNvGrpSpPr>
            <a:grpSpLocks/>
          </p:cNvGrpSpPr>
          <p:nvPr/>
        </p:nvGrpSpPr>
        <p:grpSpPr bwMode="auto">
          <a:xfrm>
            <a:off x="3090863" y="3090863"/>
            <a:ext cx="776287" cy="1111250"/>
            <a:chOff x="1711" y="1390"/>
            <a:chExt cx="489" cy="700"/>
          </a:xfrm>
        </p:grpSpPr>
        <p:sp>
          <p:nvSpPr>
            <p:cNvPr id="5182" name="Text Box 46"/>
            <p:cNvSpPr txBox="1">
              <a:spLocks noChangeArrowheads="1"/>
            </p:cNvSpPr>
            <p:nvPr/>
          </p:nvSpPr>
          <p:spPr bwMode="auto">
            <a:xfrm>
              <a:off x="1811" y="1390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80</a:t>
              </a:r>
            </a:p>
          </p:txBody>
        </p:sp>
        <p:sp>
          <p:nvSpPr>
            <p:cNvPr id="5183" name="Text Box 47"/>
            <p:cNvSpPr txBox="1">
              <a:spLocks noChangeArrowheads="1"/>
            </p:cNvSpPr>
            <p:nvPr/>
          </p:nvSpPr>
          <p:spPr bwMode="auto">
            <a:xfrm>
              <a:off x="1711" y="1763"/>
              <a:ext cx="48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100</a:t>
              </a:r>
            </a:p>
          </p:txBody>
        </p:sp>
        <p:sp>
          <p:nvSpPr>
            <p:cNvPr id="5184" name="Line 48"/>
            <p:cNvSpPr>
              <a:spLocks noChangeShapeType="1"/>
            </p:cNvSpPr>
            <p:nvPr/>
          </p:nvSpPr>
          <p:spPr bwMode="auto">
            <a:xfrm>
              <a:off x="1765" y="1701"/>
              <a:ext cx="40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698417" name="Text Box 49"/>
          <p:cNvSpPr txBox="1">
            <a:spLocks noChangeArrowheads="1"/>
          </p:cNvSpPr>
          <p:nvPr/>
        </p:nvSpPr>
        <p:spPr bwMode="auto">
          <a:xfrm>
            <a:off x="5375275" y="4460875"/>
            <a:ext cx="2466975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altLang="zh-CN" sz="3600">
                <a:solidFill>
                  <a:srgbClr val="003300"/>
                </a:solidFill>
              </a:rPr>
              <a:t>1</a:t>
            </a:r>
            <a:r>
              <a:rPr lang="zh-CN" altLang="en-US" sz="3600">
                <a:solidFill>
                  <a:srgbClr val="003300"/>
                </a:solidFill>
              </a:rPr>
              <a:t>号投球</a:t>
            </a:r>
          </a:p>
          <a:p>
            <a:r>
              <a:rPr lang="zh-CN" altLang="en-US" sz="3600">
                <a:solidFill>
                  <a:srgbClr val="003300"/>
                </a:solidFill>
              </a:rPr>
              <a:t>水平最高！</a:t>
            </a:r>
          </a:p>
        </p:txBody>
      </p:sp>
      <p:grpSp>
        <p:nvGrpSpPr>
          <p:cNvPr id="698470" name="Group 102"/>
          <p:cNvGrpSpPr>
            <a:grpSpLocks/>
          </p:cNvGrpSpPr>
          <p:nvPr/>
        </p:nvGrpSpPr>
        <p:grpSpPr bwMode="auto">
          <a:xfrm>
            <a:off x="2120900" y="4252913"/>
            <a:ext cx="577850" cy="969962"/>
            <a:chOff x="1410" y="722"/>
            <a:chExt cx="364" cy="611"/>
          </a:xfrm>
        </p:grpSpPr>
        <p:sp>
          <p:nvSpPr>
            <p:cNvPr id="5179" name="Text Box 103"/>
            <p:cNvSpPr txBox="1">
              <a:spLocks noChangeArrowheads="1"/>
            </p:cNvSpPr>
            <p:nvPr/>
          </p:nvSpPr>
          <p:spPr bwMode="auto">
            <a:xfrm>
              <a:off x="1410" y="1006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10</a:t>
              </a:r>
            </a:p>
          </p:txBody>
        </p:sp>
        <p:sp>
          <p:nvSpPr>
            <p:cNvPr id="5180" name="Line 104"/>
            <p:cNvSpPr>
              <a:spLocks noChangeShapeType="1"/>
            </p:cNvSpPr>
            <p:nvPr/>
          </p:nvSpPr>
          <p:spPr bwMode="auto">
            <a:xfrm>
              <a:off x="1417" y="1042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1" name="Text Box 105"/>
            <p:cNvSpPr txBox="1">
              <a:spLocks noChangeArrowheads="1"/>
            </p:cNvSpPr>
            <p:nvPr/>
          </p:nvSpPr>
          <p:spPr bwMode="auto">
            <a:xfrm>
              <a:off x="1480" y="722"/>
              <a:ext cx="23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7</a:t>
              </a:r>
            </a:p>
          </p:txBody>
        </p:sp>
      </p:grpSp>
      <p:grpSp>
        <p:nvGrpSpPr>
          <p:cNvPr id="698474" name="Group 106"/>
          <p:cNvGrpSpPr>
            <a:grpSpLocks/>
          </p:cNvGrpSpPr>
          <p:nvPr/>
        </p:nvGrpSpPr>
        <p:grpSpPr bwMode="auto">
          <a:xfrm>
            <a:off x="3167063" y="4284663"/>
            <a:ext cx="776287" cy="969962"/>
            <a:chOff x="1348" y="722"/>
            <a:chExt cx="489" cy="611"/>
          </a:xfrm>
        </p:grpSpPr>
        <p:sp>
          <p:nvSpPr>
            <p:cNvPr id="5176" name="Text Box 107"/>
            <p:cNvSpPr txBox="1">
              <a:spLocks noChangeArrowheads="1"/>
            </p:cNvSpPr>
            <p:nvPr/>
          </p:nvSpPr>
          <p:spPr bwMode="auto">
            <a:xfrm>
              <a:off x="1348" y="1006"/>
              <a:ext cx="48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100</a:t>
              </a:r>
            </a:p>
          </p:txBody>
        </p:sp>
        <p:sp>
          <p:nvSpPr>
            <p:cNvPr id="5177" name="Line 108"/>
            <p:cNvSpPr>
              <a:spLocks noChangeShapeType="1"/>
            </p:cNvSpPr>
            <p:nvPr/>
          </p:nvSpPr>
          <p:spPr bwMode="auto">
            <a:xfrm>
              <a:off x="1417" y="1042"/>
              <a:ext cx="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78" name="Text Box 109"/>
            <p:cNvSpPr txBox="1">
              <a:spLocks noChangeArrowheads="1"/>
            </p:cNvSpPr>
            <p:nvPr/>
          </p:nvSpPr>
          <p:spPr bwMode="auto">
            <a:xfrm>
              <a:off x="1418" y="722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70</a:t>
              </a:r>
            </a:p>
          </p:txBody>
        </p:sp>
      </p:grpSp>
      <p:sp>
        <p:nvSpPr>
          <p:cNvPr id="698511" name="AutoShape 143"/>
          <p:cNvSpPr>
            <a:spLocks/>
          </p:cNvSpPr>
          <p:nvPr/>
        </p:nvSpPr>
        <p:spPr bwMode="auto">
          <a:xfrm>
            <a:off x="1552575" y="3482975"/>
            <a:ext cx="528638" cy="2779713"/>
          </a:xfrm>
          <a:prstGeom prst="leftBrace">
            <a:avLst>
              <a:gd name="adj1" fmla="val 43819"/>
              <a:gd name="adj2" fmla="val 50000"/>
            </a:avLst>
          </a:prstGeom>
          <a:noFill/>
          <a:ln w="603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zh-CN" sz="2800" b="0">
              <a:solidFill>
                <a:srgbClr val="008000"/>
              </a:solidFill>
            </a:endParaRPr>
          </a:p>
        </p:txBody>
      </p:sp>
      <p:grpSp>
        <p:nvGrpSpPr>
          <p:cNvPr id="698512" name="Group 144"/>
          <p:cNvGrpSpPr>
            <a:grpSpLocks/>
          </p:cNvGrpSpPr>
          <p:nvPr/>
        </p:nvGrpSpPr>
        <p:grpSpPr bwMode="auto">
          <a:xfrm>
            <a:off x="3197225" y="5313363"/>
            <a:ext cx="776288" cy="1012825"/>
            <a:chOff x="1549" y="2331"/>
            <a:chExt cx="489" cy="638"/>
          </a:xfrm>
        </p:grpSpPr>
        <p:sp>
          <p:nvSpPr>
            <p:cNvPr id="5173" name="Text Box 145"/>
            <p:cNvSpPr txBox="1">
              <a:spLocks noChangeArrowheads="1"/>
            </p:cNvSpPr>
            <p:nvPr/>
          </p:nvSpPr>
          <p:spPr bwMode="auto">
            <a:xfrm>
              <a:off x="1549" y="2642"/>
              <a:ext cx="489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100</a:t>
              </a:r>
            </a:p>
          </p:txBody>
        </p:sp>
        <p:sp>
          <p:nvSpPr>
            <p:cNvPr id="5174" name="Line 146"/>
            <p:cNvSpPr>
              <a:spLocks noChangeShapeType="1"/>
            </p:cNvSpPr>
            <p:nvPr/>
          </p:nvSpPr>
          <p:spPr bwMode="auto">
            <a:xfrm>
              <a:off x="1627" y="2633"/>
              <a:ext cx="3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75" name="Text Box 147"/>
            <p:cNvSpPr txBox="1">
              <a:spLocks noChangeArrowheads="1"/>
            </p:cNvSpPr>
            <p:nvPr/>
          </p:nvSpPr>
          <p:spPr bwMode="auto">
            <a:xfrm>
              <a:off x="1648" y="2331"/>
              <a:ext cx="364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76</a:t>
              </a:r>
            </a:p>
          </p:txBody>
        </p:sp>
      </p:grpSp>
      <p:sp>
        <p:nvSpPr>
          <p:cNvPr id="698516" name="Text Box 148"/>
          <p:cNvSpPr txBox="1">
            <a:spLocks noChangeArrowheads="1"/>
          </p:cNvSpPr>
          <p:nvPr/>
        </p:nvSpPr>
        <p:spPr bwMode="auto">
          <a:xfrm>
            <a:off x="841375" y="3627438"/>
            <a:ext cx="668338" cy="2439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 lIns="90000" tIns="46800" rIns="90000" bIns="46800">
            <a:spAutoFit/>
          </a:bodyPr>
          <a:lstStyle/>
          <a:p>
            <a:r>
              <a:rPr lang="zh-CN" altLang="en-US" sz="3200">
                <a:solidFill>
                  <a:srgbClr val="6600CC"/>
                </a:solidFill>
              </a:rPr>
              <a:t>不好比较</a:t>
            </a:r>
          </a:p>
        </p:txBody>
      </p:sp>
      <p:graphicFrame>
        <p:nvGraphicFramePr>
          <p:cNvPr id="5194" name="Group 74"/>
          <p:cNvGraphicFramePr>
            <a:graphicFrameLocks noGrp="1"/>
          </p:cNvGraphicFramePr>
          <p:nvPr/>
        </p:nvGraphicFramePr>
        <p:xfrm>
          <a:off x="239713" y="392113"/>
          <a:ext cx="8174037" cy="2373760"/>
        </p:xfrm>
        <a:graphic>
          <a:graphicData uri="http://schemas.openxmlformats.org/drawingml/2006/table">
            <a:tbl>
              <a:tblPr/>
              <a:tblGrid>
                <a:gridCol w="2044700"/>
                <a:gridCol w="2043112"/>
                <a:gridCol w="2044700"/>
                <a:gridCol w="2041525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投篮总数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投中次数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投中次数占投篮总数的几分之几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1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2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3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19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98555" name="Group 187"/>
          <p:cNvGrpSpPr>
            <a:grpSpLocks/>
          </p:cNvGrpSpPr>
          <p:nvPr/>
        </p:nvGrpSpPr>
        <p:grpSpPr bwMode="auto">
          <a:xfrm>
            <a:off x="7288213" y="1636713"/>
            <a:ext cx="463550" cy="715962"/>
            <a:chOff x="1858" y="784"/>
            <a:chExt cx="292" cy="451"/>
          </a:xfrm>
        </p:grpSpPr>
        <p:sp>
          <p:nvSpPr>
            <p:cNvPr id="5170" name="Text Box 188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10</a:t>
              </a:r>
            </a:p>
          </p:txBody>
        </p:sp>
        <p:sp>
          <p:nvSpPr>
            <p:cNvPr id="5171" name="Text Box 189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5172" name="Line 190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698559" name="Group 191"/>
          <p:cNvGrpSpPr>
            <a:grpSpLocks/>
          </p:cNvGrpSpPr>
          <p:nvPr/>
        </p:nvGrpSpPr>
        <p:grpSpPr bwMode="auto">
          <a:xfrm>
            <a:off x="6924675" y="2144713"/>
            <a:ext cx="465138" cy="715962"/>
            <a:chOff x="1857" y="784"/>
            <a:chExt cx="293" cy="451"/>
          </a:xfrm>
        </p:grpSpPr>
        <p:sp>
          <p:nvSpPr>
            <p:cNvPr id="5167" name="Text Box 192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5168" name="Text Box 193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19</a:t>
              </a:r>
            </a:p>
          </p:txBody>
        </p:sp>
        <p:sp>
          <p:nvSpPr>
            <p:cNvPr id="5169" name="Line 194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698572" name="Group 204"/>
          <p:cNvGrpSpPr>
            <a:grpSpLocks/>
          </p:cNvGrpSpPr>
          <p:nvPr/>
        </p:nvGrpSpPr>
        <p:grpSpPr bwMode="auto">
          <a:xfrm>
            <a:off x="7605713" y="1041400"/>
            <a:ext cx="477837" cy="787400"/>
            <a:chOff x="2286" y="1315"/>
            <a:chExt cx="301" cy="496"/>
          </a:xfrm>
        </p:grpSpPr>
        <p:sp>
          <p:nvSpPr>
            <p:cNvPr id="5164" name="Text Box 206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5165" name="Text Box 207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</a:t>
              </a:r>
            </a:p>
          </p:txBody>
        </p:sp>
        <p:sp>
          <p:nvSpPr>
            <p:cNvPr id="5166" name="Line 208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85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8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98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83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9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9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8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8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985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8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8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8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983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98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9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98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98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984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98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984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374" grpId="0"/>
      <p:bldP spid="698374" grpId="1"/>
      <p:bldP spid="698378" grpId="0"/>
      <p:bldP spid="698379" grpId="0"/>
      <p:bldP spid="698417" grpId="0"/>
      <p:bldP spid="698511" grpId="0" animBg="1"/>
      <p:bldP spid="6985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643063" y="1019175"/>
            <a:ext cx="5203825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2800" b="0"/>
              <a:t>科技小组做黄豆种子发芽实验</a:t>
            </a:r>
            <a:r>
              <a:rPr lang="en-US" altLang="zh-CN" sz="2800" b="0"/>
              <a:t>,3</a:t>
            </a:r>
            <a:r>
              <a:rPr lang="zh-CN" altLang="en-US" sz="2800" b="0"/>
              <a:t>天后种子的发芽情况如下表</a:t>
            </a:r>
            <a:r>
              <a:rPr lang="en-US" altLang="zh-CN" sz="2800" b="0"/>
              <a:t>.</a:t>
            </a:r>
          </a:p>
        </p:txBody>
      </p:sp>
      <p:graphicFrame>
        <p:nvGraphicFramePr>
          <p:cNvPr id="651299" name="Group 35"/>
          <p:cNvGraphicFramePr>
            <a:graphicFrameLocks noGrp="1"/>
          </p:cNvGraphicFramePr>
          <p:nvPr/>
        </p:nvGraphicFramePr>
        <p:xfrm>
          <a:off x="1524000" y="2224088"/>
          <a:ext cx="6096000" cy="2584452"/>
        </p:xfrm>
        <a:graphic>
          <a:graphicData uri="http://schemas.openxmlformats.org/drawingml/2006/table">
            <a:tbl>
              <a:tblPr/>
              <a:tblGrid>
                <a:gridCol w="1103313"/>
                <a:gridCol w="2525712"/>
                <a:gridCol w="2466975"/>
              </a:tblGrid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品种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实验种子数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二号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三号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1300" name="Text Box 36"/>
          <p:cNvSpPr txBox="1">
            <a:spLocks noChangeArrowheads="1"/>
          </p:cNvSpPr>
          <p:nvPr/>
        </p:nvSpPr>
        <p:spPr bwMode="auto">
          <a:xfrm>
            <a:off x="1260475" y="4949825"/>
            <a:ext cx="61404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200">
                <a:solidFill>
                  <a:srgbClr val="3333FF"/>
                </a:solidFill>
              </a:rPr>
              <a:t>你认为哪个品种的发芽情况最好</a:t>
            </a:r>
            <a:r>
              <a:rPr lang="en-US" altLang="zh-CN" sz="3200">
                <a:solidFill>
                  <a:srgbClr val="3333FF"/>
                </a:solidFill>
              </a:rPr>
              <a:t>?</a:t>
            </a:r>
          </a:p>
        </p:txBody>
      </p:sp>
    </p:spTree>
  </p:cSld>
  <p:clrMapOvr>
    <a:masterClrMapping/>
  </p:clrMapOvr>
  <p:transition>
    <p:blinds dir="vert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13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13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5763" name="Group 51"/>
          <p:cNvGraphicFramePr>
            <a:graphicFrameLocks noGrp="1"/>
          </p:cNvGraphicFramePr>
          <p:nvPr>
            <p:ph/>
          </p:nvPr>
        </p:nvGraphicFramePr>
        <p:xfrm>
          <a:off x="307975" y="239713"/>
          <a:ext cx="8691563" cy="2886330"/>
        </p:xfrm>
        <a:graphic>
          <a:graphicData uri="http://schemas.openxmlformats.org/drawingml/2006/table">
            <a:tbl>
              <a:tblPr/>
              <a:tblGrid>
                <a:gridCol w="1354138"/>
                <a:gridCol w="2430462"/>
                <a:gridCol w="2787650"/>
                <a:gridCol w="2119313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品种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实验种子数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发芽种子数占实验种子数的几分之几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二号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三号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55774" name="Group 62"/>
          <p:cNvGrpSpPr>
            <a:grpSpLocks/>
          </p:cNvGrpSpPr>
          <p:nvPr/>
        </p:nvGrpSpPr>
        <p:grpSpPr bwMode="auto">
          <a:xfrm>
            <a:off x="912813" y="3141663"/>
            <a:ext cx="3251200" cy="1404937"/>
            <a:chOff x="2047" y="816"/>
            <a:chExt cx="2048" cy="885"/>
          </a:xfrm>
        </p:grpSpPr>
        <p:sp>
          <p:nvSpPr>
            <p:cNvPr id="7230" name="AutoShape 63"/>
            <p:cNvSpPr>
              <a:spLocks noChangeArrowheads="1"/>
            </p:cNvSpPr>
            <p:nvPr/>
          </p:nvSpPr>
          <p:spPr bwMode="auto">
            <a:xfrm>
              <a:off x="2047" y="816"/>
              <a:ext cx="2048" cy="885"/>
            </a:xfrm>
            <a:prstGeom prst="cloudCallout">
              <a:avLst>
                <a:gd name="adj1" fmla="val -44093"/>
                <a:gd name="adj2" fmla="val 118588"/>
              </a:avLst>
            </a:prstGeom>
            <a:solidFill>
              <a:srgbClr val="FF99CC">
                <a:alpha val="5098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zh-CN" sz="3600"/>
            </a:p>
          </p:txBody>
        </p:sp>
        <p:grpSp>
          <p:nvGrpSpPr>
            <p:cNvPr id="7231" name="Group 64"/>
            <p:cNvGrpSpPr>
              <a:grpSpLocks/>
            </p:cNvGrpSpPr>
            <p:nvPr/>
          </p:nvGrpSpPr>
          <p:grpSpPr bwMode="auto">
            <a:xfrm>
              <a:off x="2438" y="863"/>
              <a:ext cx="396" cy="557"/>
              <a:chOff x="2659" y="2717"/>
              <a:chExt cx="396" cy="557"/>
            </a:xfrm>
          </p:grpSpPr>
          <p:sp>
            <p:nvSpPr>
              <p:cNvPr id="7243" name="Text Box 65"/>
              <p:cNvSpPr txBox="1">
                <a:spLocks noChangeArrowheads="1"/>
              </p:cNvSpPr>
              <p:nvPr/>
            </p:nvSpPr>
            <p:spPr bwMode="auto">
              <a:xfrm>
                <a:off x="2659" y="2717"/>
                <a:ext cx="114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/>
              </a:p>
            </p:txBody>
          </p:sp>
          <p:sp>
            <p:nvSpPr>
              <p:cNvPr id="7244" name="Text Box 66"/>
              <p:cNvSpPr txBox="1">
                <a:spLocks noChangeArrowheads="1"/>
              </p:cNvSpPr>
              <p:nvPr/>
            </p:nvSpPr>
            <p:spPr bwMode="auto">
              <a:xfrm>
                <a:off x="2709" y="2947"/>
                <a:ext cx="338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20</a:t>
                </a:r>
              </a:p>
            </p:txBody>
          </p:sp>
          <p:sp>
            <p:nvSpPr>
              <p:cNvPr id="7245" name="Text Box 67"/>
              <p:cNvSpPr txBox="1">
                <a:spLocks noChangeArrowheads="1"/>
              </p:cNvSpPr>
              <p:nvPr/>
            </p:nvSpPr>
            <p:spPr bwMode="auto">
              <a:xfrm>
                <a:off x="2777" y="2720"/>
                <a:ext cx="22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5</a:t>
                </a:r>
              </a:p>
            </p:txBody>
          </p:sp>
          <p:sp>
            <p:nvSpPr>
              <p:cNvPr id="7246" name="Line 68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7232" name="Group 69"/>
            <p:cNvGrpSpPr>
              <a:grpSpLocks/>
            </p:cNvGrpSpPr>
            <p:nvPr/>
          </p:nvGrpSpPr>
          <p:grpSpPr bwMode="auto">
            <a:xfrm>
              <a:off x="2941" y="870"/>
              <a:ext cx="396" cy="557"/>
              <a:chOff x="2659" y="2717"/>
              <a:chExt cx="396" cy="557"/>
            </a:xfrm>
          </p:grpSpPr>
          <p:sp>
            <p:nvSpPr>
              <p:cNvPr id="7239" name="Text Box 70"/>
              <p:cNvSpPr txBox="1">
                <a:spLocks noChangeArrowheads="1"/>
              </p:cNvSpPr>
              <p:nvPr/>
            </p:nvSpPr>
            <p:spPr bwMode="auto">
              <a:xfrm>
                <a:off x="2659" y="2717"/>
                <a:ext cx="114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/>
              </a:p>
            </p:txBody>
          </p:sp>
          <p:sp>
            <p:nvSpPr>
              <p:cNvPr id="7240" name="Text Box 71"/>
              <p:cNvSpPr txBox="1">
                <a:spLocks noChangeArrowheads="1"/>
              </p:cNvSpPr>
              <p:nvPr/>
            </p:nvSpPr>
            <p:spPr bwMode="auto">
              <a:xfrm>
                <a:off x="2709" y="2947"/>
                <a:ext cx="338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25</a:t>
                </a:r>
              </a:p>
            </p:txBody>
          </p:sp>
          <p:sp>
            <p:nvSpPr>
              <p:cNvPr id="7241" name="Text Box 72"/>
              <p:cNvSpPr txBox="1">
                <a:spLocks noChangeArrowheads="1"/>
              </p:cNvSpPr>
              <p:nvPr/>
            </p:nvSpPr>
            <p:spPr bwMode="auto">
              <a:xfrm>
                <a:off x="2777" y="2720"/>
                <a:ext cx="22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7</a:t>
                </a:r>
              </a:p>
            </p:txBody>
          </p:sp>
          <p:sp>
            <p:nvSpPr>
              <p:cNvPr id="7242" name="Line 73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7233" name="Group 74"/>
            <p:cNvGrpSpPr>
              <a:grpSpLocks/>
            </p:cNvGrpSpPr>
            <p:nvPr/>
          </p:nvGrpSpPr>
          <p:grpSpPr bwMode="auto">
            <a:xfrm>
              <a:off x="3390" y="888"/>
              <a:ext cx="400" cy="557"/>
              <a:chOff x="2659" y="2717"/>
              <a:chExt cx="400" cy="557"/>
            </a:xfrm>
          </p:grpSpPr>
          <p:sp>
            <p:nvSpPr>
              <p:cNvPr id="7235" name="Text Box 75"/>
              <p:cNvSpPr txBox="1">
                <a:spLocks noChangeArrowheads="1"/>
              </p:cNvSpPr>
              <p:nvPr/>
            </p:nvSpPr>
            <p:spPr bwMode="auto">
              <a:xfrm>
                <a:off x="2659" y="2717"/>
                <a:ext cx="114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/>
              </a:p>
            </p:txBody>
          </p:sp>
          <p:sp>
            <p:nvSpPr>
              <p:cNvPr id="7236" name="Text Box 76"/>
              <p:cNvSpPr txBox="1">
                <a:spLocks noChangeArrowheads="1"/>
              </p:cNvSpPr>
              <p:nvPr/>
            </p:nvSpPr>
            <p:spPr bwMode="auto">
              <a:xfrm>
                <a:off x="2709" y="2947"/>
                <a:ext cx="338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50</a:t>
                </a:r>
              </a:p>
            </p:txBody>
          </p:sp>
          <p:sp>
            <p:nvSpPr>
              <p:cNvPr id="7237" name="Text Box 77"/>
              <p:cNvSpPr txBox="1">
                <a:spLocks noChangeArrowheads="1"/>
              </p:cNvSpPr>
              <p:nvPr/>
            </p:nvSpPr>
            <p:spPr bwMode="auto">
              <a:xfrm>
                <a:off x="2721" y="2720"/>
                <a:ext cx="338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>
                    <a:latin typeface="Book Antiqua" pitchFamily="18" charset="0"/>
                  </a:rPr>
                  <a:t>11</a:t>
                </a:r>
              </a:p>
            </p:txBody>
          </p:sp>
          <p:sp>
            <p:nvSpPr>
              <p:cNvPr id="7238" name="Line 78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7234" name="Text Box 79"/>
            <p:cNvSpPr txBox="1">
              <a:spLocks noChangeArrowheads="1"/>
            </p:cNvSpPr>
            <p:nvPr/>
          </p:nvSpPr>
          <p:spPr bwMode="auto">
            <a:xfrm>
              <a:off x="2351" y="1304"/>
              <a:ext cx="1209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3200" b="0"/>
                <a:t>不好比较</a:t>
              </a:r>
              <a:r>
                <a:rPr lang="en-US" altLang="zh-CN" sz="3200" b="0"/>
                <a:t>.</a:t>
              </a:r>
            </a:p>
          </p:txBody>
        </p:sp>
      </p:grpSp>
      <p:grpSp>
        <p:nvGrpSpPr>
          <p:cNvPr id="755792" name="Group 80"/>
          <p:cNvGrpSpPr>
            <a:grpSpLocks/>
          </p:cNvGrpSpPr>
          <p:nvPr/>
        </p:nvGrpSpPr>
        <p:grpSpPr bwMode="auto">
          <a:xfrm>
            <a:off x="7742238" y="1306513"/>
            <a:ext cx="479425" cy="787400"/>
            <a:chOff x="2286" y="1315"/>
            <a:chExt cx="301" cy="496"/>
          </a:xfrm>
        </p:grpSpPr>
        <p:sp>
          <p:nvSpPr>
            <p:cNvPr id="7227" name="Text Box 82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7228" name="Text Box 83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7229" name="Line 84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755797" name="Group 85"/>
          <p:cNvGrpSpPr>
            <a:grpSpLocks/>
          </p:cNvGrpSpPr>
          <p:nvPr/>
        </p:nvGrpSpPr>
        <p:grpSpPr bwMode="auto">
          <a:xfrm>
            <a:off x="7712075" y="1971675"/>
            <a:ext cx="463550" cy="715963"/>
            <a:chOff x="1858" y="784"/>
            <a:chExt cx="292" cy="451"/>
          </a:xfrm>
        </p:grpSpPr>
        <p:sp>
          <p:nvSpPr>
            <p:cNvPr id="7224" name="Text Box 86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7225" name="Text Box 87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7226" name="Line 88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755801" name="Group 89"/>
          <p:cNvGrpSpPr>
            <a:grpSpLocks/>
          </p:cNvGrpSpPr>
          <p:nvPr/>
        </p:nvGrpSpPr>
        <p:grpSpPr bwMode="auto">
          <a:xfrm>
            <a:off x="7691438" y="2546350"/>
            <a:ext cx="465137" cy="715963"/>
            <a:chOff x="1857" y="784"/>
            <a:chExt cx="293" cy="451"/>
          </a:xfrm>
        </p:grpSpPr>
        <p:sp>
          <p:nvSpPr>
            <p:cNvPr id="7221" name="Text Box 90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50</a:t>
              </a:r>
            </a:p>
          </p:txBody>
        </p:sp>
        <p:sp>
          <p:nvSpPr>
            <p:cNvPr id="7222" name="Text Box 91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11</a:t>
              </a:r>
            </a:p>
          </p:txBody>
        </p:sp>
        <p:sp>
          <p:nvSpPr>
            <p:cNvPr id="7223" name="Line 92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pic>
        <p:nvPicPr>
          <p:cNvPr id="755805" name="Picture 93" descr="图片1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88913" y="4213225"/>
            <a:ext cx="1957388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5807" name="Group 95"/>
          <p:cNvGrpSpPr>
            <a:grpSpLocks/>
          </p:cNvGrpSpPr>
          <p:nvPr/>
        </p:nvGrpSpPr>
        <p:grpSpPr bwMode="auto">
          <a:xfrm>
            <a:off x="4054475" y="3067050"/>
            <a:ext cx="4629150" cy="2292350"/>
            <a:chOff x="2999" y="193"/>
            <a:chExt cx="2916" cy="1444"/>
          </a:xfrm>
        </p:grpSpPr>
        <p:sp>
          <p:nvSpPr>
            <p:cNvPr id="7203" name="AutoShape 96"/>
            <p:cNvSpPr>
              <a:spLocks noChangeArrowheads="1"/>
            </p:cNvSpPr>
            <p:nvPr/>
          </p:nvSpPr>
          <p:spPr bwMode="auto">
            <a:xfrm>
              <a:off x="2999" y="193"/>
              <a:ext cx="2916" cy="1444"/>
            </a:xfrm>
            <a:prstGeom prst="cloudCallout">
              <a:avLst>
                <a:gd name="adj1" fmla="val 24588"/>
                <a:gd name="adj2" fmla="val 95778"/>
              </a:avLst>
            </a:prstGeom>
            <a:solidFill>
              <a:schemeClr val="accent1">
                <a:alpha val="7294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endParaRPr lang="zh-CN" altLang="zh-CN" sz="3600"/>
            </a:p>
          </p:txBody>
        </p:sp>
        <p:sp>
          <p:nvSpPr>
            <p:cNvPr id="7204" name="Text Box 97"/>
            <p:cNvSpPr txBox="1">
              <a:spLocks noChangeArrowheads="1"/>
            </p:cNvSpPr>
            <p:nvPr/>
          </p:nvSpPr>
          <p:spPr bwMode="auto">
            <a:xfrm>
              <a:off x="3221" y="382"/>
              <a:ext cx="231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zh-CN" altLang="en-US" sz="3200" b="0"/>
                <a:t>都化成分母是</a:t>
              </a:r>
              <a:r>
                <a:rPr lang="en-US" altLang="zh-CN" sz="3200" b="0"/>
                <a:t>100</a:t>
              </a:r>
              <a:r>
                <a:rPr lang="zh-CN" altLang="en-US" sz="3200" b="0"/>
                <a:t>的分数</a:t>
              </a:r>
              <a:r>
                <a:rPr lang="en-US" altLang="zh-CN" sz="3200" b="0"/>
                <a:t>:     ,     ,      ,</a:t>
              </a:r>
            </a:p>
          </p:txBody>
        </p:sp>
        <p:grpSp>
          <p:nvGrpSpPr>
            <p:cNvPr id="7205" name="Group 98"/>
            <p:cNvGrpSpPr>
              <a:grpSpLocks/>
            </p:cNvGrpSpPr>
            <p:nvPr/>
          </p:nvGrpSpPr>
          <p:grpSpPr bwMode="auto">
            <a:xfrm>
              <a:off x="4049" y="622"/>
              <a:ext cx="450" cy="541"/>
              <a:chOff x="2580" y="2717"/>
              <a:chExt cx="597" cy="583"/>
            </a:xfrm>
          </p:grpSpPr>
          <p:sp>
            <p:nvSpPr>
              <p:cNvPr id="7217" name="Text Box 99"/>
              <p:cNvSpPr txBox="1">
                <a:spLocks noChangeArrowheads="1"/>
              </p:cNvSpPr>
              <p:nvPr/>
            </p:nvSpPr>
            <p:spPr bwMode="auto">
              <a:xfrm>
                <a:off x="2640" y="2717"/>
                <a:ext cx="151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 b="0"/>
              </a:p>
            </p:txBody>
          </p:sp>
          <p:sp>
            <p:nvSpPr>
              <p:cNvPr id="7218" name="Text Box 100"/>
              <p:cNvSpPr txBox="1">
                <a:spLocks noChangeArrowheads="1"/>
              </p:cNvSpPr>
              <p:nvPr/>
            </p:nvSpPr>
            <p:spPr bwMode="auto">
              <a:xfrm>
                <a:off x="2580" y="2948"/>
                <a:ext cx="597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7219" name="Text Box 101"/>
              <p:cNvSpPr txBox="1">
                <a:spLocks noChangeArrowheads="1"/>
              </p:cNvSpPr>
              <p:nvPr/>
            </p:nvSpPr>
            <p:spPr bwMode="auto">
              <a:xfrm>
                <a:off x="2666" y="2721"/>
                <a:ext cx="449" cy="35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25</a:t>
                </a:r>
              </a:p>
            </p:txBody>
          </p:sp>
          <p:sp>
            <p:nvSpPr>
              <p:cNvPr id="7220" name="Line 102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7206" name="Group 103"/>
            <p:cNvGrpSpPr>
              <a:grpSpLocks/>
            </p:cNvGrpSpPr>
            <p:nvPr/>
          </p:nvGrpSpPr>
          <p:grpSpPr bwMode="auto">
            <a:xfrm>
              <a:off x="4505" y="630"/>
              <a:ext cx="450" cy="541"/>
              <a:chOff x="2580" y="2717"/>
              <a:chExt cx="597" cy="583"/>
            </a:xfrm>
          </p:grpSpPr>
          <p:sp>
            <p:nvSpPr>
              <p:cNvPr id="7213" name="Text Box 104"/>
              <p:cNvSpPr txBox="1">
                <a:spLocks noChangeArrowheads="1"/>
              </p:cNvSpPr>
              <p:nvPr/>
            </p:nvSpPr>
            <p:spPr bwMode="auto">
              <a:xfrm>
                <a:off x="2640" y="2717"/>
                <a:ext cx="151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 b="0"/>
              </a:p>
            </p:txBody>
          </p:sp>
          <p:sp>
            <p:nvSpPr>
              <p:cNvPr id="7214" name="Text Box 105"/>
              <p:cNvSpPr txBox="1">
                <a:spLocks noChangeArrowheads="1"/>
              </p:cNvSpPr>
              <p:nvPr/>
            </p:nvSpPr>
            <p:spPr bwMode="auto">
              <a:xfrm>
                <a:off x="2580" y="2948"/>
                <a:ext cx="597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7215" name="Text Box 106"/>
              <p:cNvSpPr txBox="1">
                <a:spLocks noChangeArrowheads="1"/>
              </p:cNvSpPr>
              <p:nvPr/>
            </p:nvSpPr>
            <p:spPr bwMode="auto">
              <a:xfrm>
                <a:off x="2666" y="2721"/>
                <a:ext cx="449" cy="35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28</a:t>
                </a:r>
              </a:p>
            </p:txBody>
          </p:sp>
          <p:sp>
            <p:nvSpPr>
              <p:cNvPr id="7216" name="Line 107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7207" name="Group 108"/>
            <p:cNvGrpSpPr>
              <a:grpSpLocks/>
            </p:cNvGrpSpPr>
            <p:nvPr/>
          </p:nvGrpSpPr>
          <p:grpSpPr bwMode="auto">
            <a:xfrm>
              <a:off x="4953" y="648"/>
              <a:ext cx="450" cy="541"/>
              <a:chOff x="2580" y="2717"/>
              <a:chExt cx="597" cy="583"/>
            </a:xfrm>
          </p:grpSpPr>
          <p:sp>
            <p:nvSpPr>
              <p:cNvPr id="7209" name="Text Box 109"/>
              <p:cNvSpPr txBox="1">
                <a:spLocks noChangeArrowheads="1"/>
              </p:cNvSpPr>
              <p:nvPr/>
            </p:nvSpPr>
            <p:spPr bwMode="auto">
              <a:xfrm>
                <a:off x="2640" y="2717"/>
                <a:ext cx="151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endParaRPr lang="zh-CN" altLang="zh-CN" sz="2800" b="0"/>
              </a:p>
            </p:txBody>
          </p:sp>
          <p:sp>
            <p:nvSpPr>
              <p:cNvPr id="7210" name="Text Box 110"/>
              <p:cNvSpPr txBox="1">
                <a:spLocks noChangeArrowheads="1"/>
              </p:cNvSpPr>
              <p:nvPr/>
            </p:nvSpPr>
            <p:spPr bwMode="auto">
              <a:xfrm>
                <a:off x="2580" y="2948"/>
                <a:ext cx="597" cy="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100</a:t>
                </a:r>
              </a:p>
            </p:txBody>
          </p:sp>
          <p:sp>
            <p:nvSpPr>
              <p:cNvPr id="7211" name="Text Box 111"/>
              <p:cNvSpPr txBox="1">
                <a:spLocks noChangeArrowheads="1"/>
              </p:cNvSpPr>
              <p:nvPr/>
            </p:nvSpPr>
            <p:spPr bwMode="auto">
              <a:xfrm>
                <a:off x="2666" y="2721"/>
                <a:ext cx="449" cy="35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en-US" altLang="zh-CN" sz="2800" b="0">
                    <a:latin typeface="Book Antiqua" pitchFamily="18" charset="0"/>
                  </a:rPr>
                  <a:t>22</a:t>
                </a:r>
              </a:p>
            </p:txBody>
          </p:sp>
          <p:sp>
            <p:nvSpPr>
              <p:cNvPr id="7212" name="Line 112"/>
              <p:cNvSpPr>
                <a:spLocks noChangeShapeType="1"/>
              </p:cNvSpPr>
              <p:nvPr/>
            </p:nvSpPr>
            <p:spPr bwMode="auto">
              <a:xfrm>
                <a:off x="2716" y="2993"/>
                <a:ext cx="33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7208" name="Text Box 113"/>
            <p:cNvSpPr txBox="1">
              <a:spLocks noChangeArrowheads="1"/>
            </p:cNvSpPr>
            <p:nvPr/>
          </p:nvSpPr>
          <p:spPr bwMode="auto">
            <a:xfrm>
              <a:off x="3298" y="1094"/>
              <a:ext cx="2233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3200" b="0"/>
                <a:t>这样就容易比较了</a:t>
              </a:r>
              <a:r>
                <a:rPr lang="en-US" altLang="zh-CN" sz="3200" b="0"/>
                <a:t>.</a:t>
              </a:r>
            </a:p>
          </p:txBody>
        </p:sp>
      </p:grpSp>
    </p:spTree>
  </p:cSld>
  <p:clrMapOvr>
    <a:masterClrMapping/>
  </p:clrMapOvr>
  <p:transition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57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57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58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58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5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5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57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558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2882" name="Group 2"/>
          <p:cNvGrpSpPr>
            <a:grpSpLocks/>
          </p:cNvGrpSpPr>
          <p:nvPr/>
        </p:nvGrpSpPr>
        <p:grpSpPr bwMode="auto">
          <a:xfrm>
            <a:off x="1743075" y="3413125"/>
            <a:ext cx="1409700" cy="966788"/>
            <a:chOff x="0" y="0"/>
            <a:chExt cx="579" cy="727"/>
          </a:xfrm>
        </p:grpSpPr>
        <p:sp>
          <p:nvSpPr>
            <p:cNvPr id="8245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74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zh-CN" altLang="zh-CN" sz="2800"/>
            </a:p>
          </p:txBody>
        </p:sp>
        <p:sp>
          <p:nvSpPr>
            <p:cNvPr id="8246" name="Text Box 4"/>
            <p:cNvSpPr txBox="1">
              <a:spLocks noChangeArrowheads="1"/>
            </p:cNvSpPr>
            <p:nvPr/>
          </p:nvSpPr>
          <p:spPr bwMode="auto">
            <a:xfrm>
              <a:off x="18" y="337"/>
              <a:ext cx="561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100</a:t>
              </a:r>
            </a:p>
          </p:txBody>
        </p:sp>
        <p:sp>
          <p:nvSpPr>
            <p:cNvPr id="8247" name="Text Box 5"/>
            <p:cNvSpPr txBox="1">
              <a:spLocks noChangeArrowheads="1"/>
            </p:cNvSpPr>
            <p:nvPr/>
          </p:nvSpPr>
          <p:spPr bwMode="auto">
            <a:xfrm>
              <a:off x="148" y="5"/>
              <a:ext cx="33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 sz="2800">
                  <a:solidFill>
                    <a:srgbClr val="0033CC"/>
                  </a:solidFill>
                  <a:latin typeface="Book Antiqua" pitchFamily="18" charset="0"/>
                </a:rPr>
                <a:t>25</a:t>
              </a:r>
            </a:p>
          </p:txBody>
        </p:sp>
        <p:sp>
          <p:nvSpPr>
            <p:cNvPr id="8248" name="Line 6"/>
            <p:cNvSpPr>
              <a:spLocks noChangeShapeType="1"/>
            </p:cNvSpPr>
            <p:nvPr/>
          </p:nvSpPr>
          <p:spPr bwMode="auto">
            <a:xfrm>
              <a:off x="75" y="329"/>
              <a:ext cx="452" cy="0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62888" name="Text Box 8"/>
          <p:cNvSpPr txBox="1">
            <a:spLocks noChangeArrowheads="1"/>
          </p:cNvSpPr>
          <p:nvPr/>
        </p:nvSpPr>
        <p:spPr bwMode="auto">
          <a:xfrm>
            <a:off x="269875" y="5649913"/>
            <a:ext cx="4729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/>
              <a:t>读作</a:t>
            </a:r>
            <a:r>
              <a:rPr lang="en-US" altLang="zh-CN" sz="3600"/>
              <a:t>:</a:t>
            </a:r>
            <a:r>
              <a:rPr lang="zh-CN" altLang="en-US" sz="3600"/>
              <a:t>百分之二十五</a:t>
            </a:r>
          </a:p>
        </p:txBody>
      </p:sp>
      <p:sp>
        <p:nvSpPr>
          <p:cNvPr id="762889" name="Line 9"/>
          <p:cNvSpPr>
            <a:spLocks noChangeShapeType="1"/>
          </p:cNvSpPr>
          <p:nvPr/>
        </p:nvSpPr>
        <p:spPr bwMode="auto">
          <a:xfrm flipH="1">
            <a:off x="5502275" y="4314825"/>
            <a:ext cx="14288" cy="88582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62890" name="Text Box 10"/>
          <p:cNvSpPr txBox="1">
            <a:spLocks noChangeArrowheads="1"/>
          </p:cNvSpPr>
          <p:nvPr/>
        </p:nvSpPr>
        <p:spPr bwMode="auto">
          <a:xfrm>
            <a:off x="4273550" y="5072063"/>
            <a:ext cx="2138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3600">
                <a:solidFill>
                  <a:srgbClr val="FF3300"/>
                </a:solidFill>
              </a:rPr>
              <a:t>百分号</a:t>
            </a:r>
          </a:p>
        </p:txBody>
      </p:sp>
      <p:graphicFrame>
        <p:nvGraphicFramePr>
          <p:cNvPr id="762891" name="Group 11"/>
          <p:cNvGraphicFramePr>
            <a:graphicFrameLocks noGrp="1"/>
          </p:cNvGraphicFramePr>
          <p:nvPr>
            <p:ph/>
          </p:nvPr>
        </p:nvGraphicFramePr>
        <p:xfrm>
          <a:off x="307975" y="239713"/>
          <a:ext cx="8691563" cy="2886330"/>
        </p:xfrm>
        <a:graphic>
          <a:graphicData uri="http://schemas.openxmlformats.org/drawingml/2006/table">
            <a:tbl>
              <a:tblPr/>
              <a:tblGrid>
                <a:gridCol w="1354138"/>
                <a:gridCol w="2430462"/>
                <a:gridCol w="2787650"/>
                <a:gridCol w="2119313"/>
              </a:tblGrid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品种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实验种子数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粒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发芽种子数占实验种子数的几分之几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二号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25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三号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62919" name="Group 39"/>
          <p:cNvGrpSpPr>
            <a:grpSpLocks/>
          </p:cNvGrpSpPr>
          <p:nvPr/>
        </p:nvGrpSpPr>
        <p:grpSpPr bwMode="auto">
          <a:xfrm>
            <a:off x="769938" y="3308350"/>
            <a:ext cx="581025" cy="1041400"/>
            <a:chOff x="0" y="0"/>
            <a:chExt cx="366" cy="656"/>
          </a:xfrm>
        </p:grpSpPr>
        <p:sp>
          <p:nvSpPr>
            <p:cNvPr id="8242" name="Text Box 40"/>
            <p:cNvSpPr txBox="1">
              <a:spLocks noChangeArrowheads="1"/>
            </p:cNvSpPr>
            <p:nvPr/>
          </p:nvSpPr>
          <p:spPr bwMode="auto">
            <a:xfrm>
              <a:off x="46" y="0"/>
              <a:ext cx="2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5</a:t>
              </a:r>
            </a:p>
          </p:txBody>
        </p:sp>
        <p:sp>
          <p:nvSpPr>
            <p:cNvPr id="8243" name="Line 41"/>
            <p:cNvSpPr>
              <a:spLocks noChangeShapeType="1"/>
            </p:cNvSpPr>
            <p:nvPr/>
          </p:nvSpPr>
          <p:spPr bwMode="auto">
            <a:xfrm>
              <a:off x="0" y="302"/>
              <a:ext cx="36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8244" name="Text Box 42"/>
            <p:cNvSpPr txBox="1">
              <a:spLocks noChangeArrowheads="1"/>
            </p:cNvSpPr>
            <p:nvPr/>
          </p:nvSpPr>
          <p:spPr bwMode="auto">
            <a:xfrm>
              <a:off x="2" y="329"/>
              <a:ext cx="3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2800"/>
                <a:t>20</a:t>
              </a:r>
            </a:p>
          </p:txBody>
        </p:sp>
      </p:grpSp>
      <p:sp>
        <p:nvSpPr>
          <p:cNvPr id="762923" name="Rectangle 43"/>
          <p:cNvSpPr>
            <a:spLocks noChangeArrowheads="1"/>
          </p:cNvSpPr>
          <p:nvPr/>
        </p:nvSpPr>
        <p:spPr bwMode="auto">
          <a:xfrm>
            <a:off x="1298575" y="3416300"/>
            <a:ext cx="538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CN" altLang="en-US" sz="4400"/>
              <a:t>＝</a:t>
            </a:r>
          </a:p>
        </p:txBody>
      </p:sp>
      <p:grpSp>
        <p:nvGrpSpPr>
          <p:cNvPr id="8227" name="Group 66"/>
          <p:cNvGrpSpPr>
            <a:grpSpLocks/>
          </p:cNvGrpSpPr>
          <p:nvPr/>
        </p:nvGrpSpPr>
        <p:grpSpPr bwMode="auto">
          <a:xfrm>
            <a:off x="7656513" y="1382713"/>
            <a:ext cx="477837" cy="787400"/>
            <a:chOff x="2286" y="1315"/>
            <a:chExt cx="301" cy="496"/>
          </a:xfrm>
        </p:grpSpPr>
        <p:sp>
          <p:nvSpPr>
            <p:cNvPr id="8239" name="Text Box 68"/>
            <p:cNvSpPr txBox="1">
              <a:spLocks noChangeArrowheads="1"/>
            </p:cNvSpPr>
            <p:nvPr/>
          </p:nvSpPr>
          <p:spPr bwMode="auto">
            <a:xfrm>
              <a:off x="2321" y="1315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8240" name="Text Box 69"/>
            <p:cNvSpPr txBox="1">
              <a:spLocks noChangeArrowheads="1"/>
            </p:cNvSpPr>
            <p:nvPr/>
          </p:nvSpPr>
          <p:spPr bwMode="auto">
            <a:xfrm>
              <a:off x="2341" y="1561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4</a:t>
              </a:r>
            </a:p>
          </p:txBody>
        </p:sp>
        <p:sp>
          <p:nvSpPr>
            <p:cNvPr id="8241" name="Line 70"/>
            <p:cNvSpPr>
              <a:spLocks noChangeShapeType="1"/>
            </p:cNvSpPr>
            <p:nvPr/>
          </p:nvSpPr>
          <p:spPr bwMode="auto">
            <a:xfrm>
              <a:off x="2286" y="1554"/>
              <a:ext cx="301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8228" name="Group 71"/>
          <p:cNvGrpSpPr>
            <a:grpSpLocks/>
          </p:cNvGrpSpPr>
          <p:nvPr/>
        </p:nvGrpSpPr>
        <p:grpSpPr bwMode="auto">
          <a:xfrm>
            <a:off x="7640638" y="1971675"/>
            <a:ext cx="463550" cy="706438"/>
            <a:chOff x="1854" y="784"/>
            <a:chExt cx="292" cy="445"/>
          </a:xfrm>
        </p:grpSpPr>
        <p:sp>
          <p:nvSpPr>
            <p:cNvPr id="8236" name="Text Box 72"/>
            <p:cNvSpPr txBox="1">
              <a:spLocks noChangeArrowheads="1"/>
            </p:cNvSpPr>
            <p:nvPr/>
          </p:nvSpPr>
          <p:spPr bwMode="auto">
            <a:xfrm>
              <a:off x="1854" y="979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25</a:t>
              </a:r>
            </a:p>
          </p:txBody>
        </p:sp>
        <p:sp>
          <p:nvSpPr>
            <p:cNvPr id="8237" name="Text Box 73"/>
            <p:cNvSpPr txBox="1">
              <a:spLocks noChangeArrowheads="1"/>
            </p:cNvSpPr>
            <p:nvPr/>
          </p:nvSpPr>
          <p:spPr bwMode="auto">
            <a:xfrm>
              <a:off x="1901" y="784"/>
              <a:ext cx="20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8238" name="Line 74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grpSp>
        <p:nvGrpSpPr>
          <p:cNvPr id="8229" name="Group 75"/>
          <p:cNvGrpSpPr>
            <a:grpSpLocks/>
          </p:cNvGrpSpPr>
          <p:nvPr/>
        </p:nvGrpSpPr>
        <p:grpSpPr bwMode="auto">
          <a:xfrm>
            <a:off x="7712075" y="2517775"/>
            <a:ext cx="465138" cy="715963"/>
            <a:chOff x="1857" y="784"/>
            <a:chExt cx="293" cy="451"/>
          </a:xfrm>
        </p:grpSpPr>
        <p:sp>
          <p:nvSpPr>
            <p:cNvPr id="8233" name="Text Box 76"/>
            <p:cNvSpPr txBox="1">
              <a:spLocks noChangeArrowheads="1"/>
            </p:cNvSpPr>
            <p:nvPr/>
          </p:nvSpPr>
          <p:spPr bwMode="auto">
            <a:xfrm>
              <a:off x="1858" y="985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50</a:t>
              </a:r>
            </a:p>
          </p:txBody>
        </p:sp>
        <p:sp>
          <p:nvSpPr>
            <p:cNvPr id="8234" name="Text Box 77"/>
            <p:cNvSpPr txBox="1">
              <a:spLocks noChangeArrowheads="1"/>
            </p:cNvSpPr>
            <p:nvPr/>
          </p:nvSpPr>
          <p:spPr bwMode="auto">
            <a:xfrm>
              <a:off x="1857" y="784"/>
              <a:ext cx="29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>
                  <a:solidFill>
                    <a:srgbClr val="FF3300"/>
                  </a:solidFill>
                </a:rPr>
                <a:t>11</a:t>
              </a:r>
            </a:p>
          </p:txBody>
        </p:sp>
        <p:sp>
          <p:nvSpPr>
            <p:cNvPr id="8235" name="Line 78"/>
            <p:cNvSpPr>
              <a:spLocks noChangeShapeType="1"/>
            </p:cNvSpPr>
            <p:nvPr/>
          </p:nvSpPr>
          <p:spPr bwMode="auto">
            <a:xfrm>
              <a:off x="1920" y="1015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762959" name="Rectangle 79"/>
          <p:cNvSpPr>
            <a:spLocks noChangeArrowheads="1"/>
          </p:cNvSpPr>
          <p:nvPr/>
        </p:nvSpPr>
        <p:spPr bwMode="auto">
          <a:xfrm>
            <a:off x="4518025" y="3695700"/>
            <a:ext cx="96361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4000"/>
              <a:t>25</a:t>
            </a:r>
          </a:p>
        </p:txBody>
      </p:sp>
      <p:sp>
        <p:nvSpPr>
          <p:cNvPr id="762960" name="Text Box 80"/>
          <p:cNvSpPr txBox="1">
            <a:spLocks noChangeArrowheads="1"/>
          </p:cNvSpPr>
          <p:nvPr/>
        </p:nvSpPr>
        <p:spPr bwMode="auto">
          <a:xfrm>
            <a:off x="3305175" y="3676650"/>
            <a:ext cx="1552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CN" altLang="en-US" sz="3600"/>
              <a:t>写作：</a:t>
            </a:r>
          </a:p>
        </p:txBody>
      </p:sp>
      <p:sp>
        <p:nvSpPr>
          <p:cNvPr id="762962" name="Rectangle 82"/>
          <p:cNvSpPr>
            <a:spLocks noChangeArrowheads="1"/>
          </p:cNvSpPr>
          <p:nvPr/>
        </p:nvSpPr>
        <p:spPr bwMode="auto">
          <a:xfrm>
            <a:off x="5168900" y="3667125"/>
            <a:ext cx="6889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altLang="zh-CN" sz="4000"/>
              <a:t>℅</a:t>
            </a:r>
          </a:p>
        </p:txBody>
      </p:sp>
    </p:spTree>
  </p:cSld>
  <p:clrMapOvr>
    <a:masterClrMapping/>
  </p:clrMapOvr>
  <p:transition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29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62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28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629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629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62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628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2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2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28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7628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2888" grpId="0" autoUpdateAnimBg="0"/>
      <p:bldP spid="762889" grpId="0" animBg="1"/>
      <p:bldP spid="762890" grpId="0" autoUpdateAnimBg="0"/>
      <p:bldP spid="762959" grpId="0"/>
      <p:bldP spid="762960" grpId="0"/>
      <p:bldP spid="762962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15708</TotalTime>
  <Words>2345</Words>
  <Application>Microsoft Office PowerPoint</Application>
  <PresentationFormat>全屏显示(4:3)</PresentationFormat>
  <Paragraphs>553</Paragraphs>
  <Slides>51</Slides>
  <Notes>13</Notes>
  <HiddenSlides>2</HiddenSlides>
  <MMClips>1</MMClips>
  <ScaleCrop>false</ScaleCrop>
  <HeadingPairs>
    <vt:vector size="6" baseType="variant">
      <vt:variant>
        <vt:lpstr>主题</vt:lpstr>
      </vt:variant>
      <vt:variant>
        <vt:i4>4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51</vt:i4>
      </vt:variant>
    </vt:vector>
  </HeadingPairs>
  <TitlesOfParts>
    <vt:vector size="57" baseType="lpstr">
      <vt:lpstr>默认设计模板</vt:lpstr>
      <vt:lpstr>Crayons</vt:lpstr>
      <vt:lpstr>Blends</vt:lpstr>
      <vt:lpstr>Fireworks</vt:lpstr>
      <vt:lpstr>公式</vt:lpstr>
      <vt:lpstr>Microsoft 公式 3.0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对号入座：（请选择合适的数填空）。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百分数与分数的联系与区别</vt:lpstr>
      <vt:lpstr>幻灯片 50</vt:lpstr>
      <vt:lpstr>            用百分数小结这节课：   愉快占（    ）%       紧张占（    ）%      遗憾占（    ）%     </vt:lpstr>
    </vt:vector>
  </TitlesOfParts>
  <Company>Micro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guibin</dc:creator>
  <cp:lastModifiedBy>Windows 用户</cp:lastModifiedBy>
  <cp:revision>1606</cp:revision>
  <dcterms:created xsi:type="dcterms:W3CDTF">2005-03-24T11:45:55Z</dcterms:created>
  <dcterms:modified xsi:type="dcterms:W3CDTF">2017-10-16T03:20:59Z</dcterms:modified>
</cp:coreProperties>
</file>